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notesMasterIdLst>
    <p:notesMasterId r:id="rId36"/>
  </p:notesMasterIdLst>
  <p:sldIdLst>
    <p:sldId id="291" r:id="rId2"/>
    <p:sldId id="293" r:id="rId3"/>
    <p:sldId id="294" r:id="rId4"/>
    <p:sldId id="299" r:id="rId5"/>
    <p:sldId id="295" r:id="rId6"/>
    <p:sldId id="298" r:id="rId7"/>
    <p:sldId id="296" r:id="rId8"/>
    <p:sldId id="297" r:id="rId9"/>
    <p:sldId id="300" r:id="rId10"/>
    <p:sldId id="301" r:id="rId11"/>
    <p:sldId id="302" r:id="rId12"/>
    <p:sldId id="303" r:id="rId13"/>
    <p:sldId id="305" r:id="rId14"/>
    <p:sldId id="304" r:id="rId15"/>
    <p:sldId id="263" r:id="rId16"/>
    <p:sldId id="264" r:id="rId17"/>
    <p:sldId id="306" r:id="rId18"/>
    <p:sldId id="307" r:id="rId19"/>
    <p:sldId id="308" r:id="rId20"/>
    <p:sldId id="309" r:id="rId21"/>
    <p:sldId id="265" r:id="rId22"/>
    <p:sldId id="278" r:id="rId23"/>
    <p:sldId id="281" r:id="rId24"/>
    <p:sldId id="266" r:id="rId25"/>
    <p:sldId id="267" r:id="rId26"/>
    <p:sldId id="268" r:id="rId27"/>
    <p:sldId id="283" r:id="rId28"/>
    <p:sldId id="290" r:id="rId29"/>
    <p:sldId id="279" r:id="rId30"/>
    <p:sldId id="269" r:id="rId31"/>
    <p:sldId id="285" r:id="rId32"/>
    <p:sldId id="310" r:id="rId33"/>
    <p:sldId id="311" r:id="rId34"/>
    <p:sldId id="292" r:id="rId3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3300"/>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5620"/>
    <p:restoredTop sz="94660"/>
  </p:normalViewPr>
  <p:slideViewPr>
    <p:cSldViewPr>
      <p:cViewPr varScale="1">
        <p:scale>
          <a:sx n="83" d="100"/>
          <a:sy n="83" d="100"/>
        </p:scale>
        <p:origin x="-1282" y="-77"/>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D588097-0919-4BC6-9303-A704D2831E8D}" type="datetimeFigureOut">
              <a:rPr lang="en-US" smtClean="0"/>
              <a:pPr/>
              <a:t>9/29/2020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81434A5-71EC-4741-B142-68F4FF2CA56A}" type="slidenum">
              <a:rPr lang="en-US" smtClean="0"/>
              <a:pPr/>
              <a:t>‹#›</a:t>
            </a:fld>
            <a:endParaRPr lang="en-US"/>
          </a:p>
        </p:txBody>
      </p:sp>
    </p:spTree>
    <p:extLst>
      <p:ext uri="{BB962C8B-B14F-4D97-AF65-F5344CB8AC3E}">
        <p14:creationId xmlns:p14="http://schemas.microsoft.com/office/powerpoint/2010/main" val="3636060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C4D3C3D-8485-4101-AFA6-5EC4B59A17E7}"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4D3C3D-8485-4101-AFA6-5EC4B59A17E7}"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4D3C3D-8485-4101-AFA6-5EC4B59A17E7}"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C4D3C3D-8485-4101-AFA6-5EC4B59A17E7}"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C4D3C3D-8485-4101-AFA6-5EC4B59A17E7}" type="datetimeFigureOut">
              <a:rPr lang="en-US" smtClean="0"/>
              <a:pPr/>
              <a:t>9/29/2020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C4D3C3D-8485-4101-AFA6-5EC4B59A17E7}" type="datetimeFigureOut">
              <a:rPr lang="en-US" smtClean="0"/>
              <a:pPr/>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C4D3C3D-8485-4101-AFA6-5EC4B59A17E7}" type="datetimeFigureOut">
              <a:rPr lang="en-US" smtClean="0"/>
              <a:pPr/>
              <a:t>9/29/2020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C4D3C3D-8485-4101-AFA6-5EC4B59A17E7}" type="datetimeFigureOut">
              <a:rPr lang="en-US" smtClean="0"/>
              <a:pPr/>
              <a:t>9/29/2020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4D3C3D-8485-4101-AFA6-5EC4B59A17E7}" type="datetimeFigureOut">
              <a:rPr lang="en-US" smtClean="0"/>
              <a:pPr/>
              <a:t>9/29/2020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4D3C3D-8485-4101-AFA6-5EC4B59A17E7}" type="datetimeFigureOut">
              <a:rPr lang="en-US" smtClean="0"/>
              <a:pPr/>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C4D3C3D-8485-4101-AFA6-5EC4B59A17E7}" type="datetimeFigureOut">
              <a:rPr lang="en-US" smtClean="0"/>
              <a:pPr/>
              <a:t>9/29/2020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068D5B4-EEC8-4FC7-B093-31C53D96C988}"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C4D3C3D-8485-4101-AFA6-5EC4B59A17E7}" type="datetimeFigureOut">
              <a:rPr lang="en-US" smtClean="0"/>
              <a:pPr/>
              <a:t>9/29/2020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68D5B4-EEC8-4FC7-B093-31C53D96C988}"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152400"/>
            <a:ext cx="7772400" cy="1066799"/>
          </a:xfrm>
        </p:spPr>
        <p:txBody>
          <a:bodyPr/>
          <a:lstStyle/>
          <a:p>
            <a:r>
              <a:rPr lang="en-US" b="1" dirty="0" smtClean="0"/>
              <a:t>BIO-DIVERSITY</a:t>
            </a:r>
            <a:endParaRPr lang="en-US" b="1" dirty="0"/>
          </a:p>
        </p:txBody>
      </p:sp>
      <p:sp>
        <p:nvSpPr>
          <p:cNvPr id="3" name="Subtitle 2"/>
          <p:cNvSpPr>
            <a:spLocks noGrp="1"/>
          </p:cNvSpPr>
          <p:nvPr>
            <p:ph type="subTitle" idx="1"/>
          </p:nvPr>
        </p:nvSpPr>
        <p:spPr>
          <a:xfrm>
            <a:off x="457200" y="1371600"/>
            <a:ext cx="8305800" cy="4953000"/>
          </a:xfrm>
        </p:spPr>
        <p:txBody>
          <a:bodyPr>
            <a:noAutofit/>
          </a:bodyPr>
          <a:lstStyle/>
          <a:p>
            <a:pPr lvl="0" algn="just"/>
            <a:r>
              <a:rPr lang="en-US" sz="2400" dirty="0">
                <a:solidFill>
                  <a:schemeClr val="tx1">
                    <a:lumMod val="95000"/>
                    <a:lumOff val="5000"/>
                  </a:schemeClr>
                </a:solidFill>
              </a:rPr>
              <a:t>Biodiversity is the variety and differences among living organisms from all sources, including terrestrial, marine, and other aquatic ecosystems and the ecological complexes of which they are a part.  </a:t>
            </a:r>
            <a:endParaRPr lang="en-US" sz="2400" dirty="0" smtClean="0">
              <a:solidFill>
                <a:schemeClr val="tx1">
                  <a:lumMod val="95000"/>
                  <a:lumOff val="5000"/>
                </a:schemeClr>
              </a:solidFill>
            </a:endParaRPr>
          </a:p>
          <a:p>
            <a:pPr lvl="0" algn="just"/>
            <a:endParaRPr lang="en-US" sz="2400" dirty="0">
              <a:solidFill>
                <a:schemeClr val="tx1">
                  <a:lumMod val="95000"/>
                  <a:lumOff val="5000"/>
                </a:schemeClr>
              </a:solidFill>
            </a:endParaRPr>
          </a:p>
          <a:p>
            <a:pPr lvl="0" algn="just"/>
            <a:r>
              <a:rPr lang="en-US" sz="2400" dirty="0">
                <a:solidFill>
                  <a:schemeClr val="tx1">
                    <a:lumMod val="95000"/>
                    <a:lumOff val="5000"/>
                  </a:schemeClr>
                </a:solidFill>
              </a:rPr>
              <a:t>It is virtually synonymous with “Life on earth”. </a:t>
            </a:r>
            <a:endParaRPr lang="en-US" sz="2400" dirty="0" smtClean="0">
              <a:solidFill>
                <a:schemeClr val="tx1">
                  <a:lumMod val="95000"/>
                  <a:lumOff val="5000"/>
                </a:schemeClr>
              </a:solidFill>
            </a:endParaRPr>
          </a:p>
          <a:p>
            <a:pPr lvl="0" algn="just"/>
            <a:endParaRPr lang="en-US" sz="2400" dirty="0">
              <a:solidFill>
                <a:schemeClr val="tx1">
                  <a:lumMod val="95000"/>
                  <a:lumOff val="5000"/>
                </a:schemeClr>
              </a:solidFill>
            </a:endParaRPr>
          </a:p>
          <a:p>
            <a:pPr lvl="0" algn="just"/>
            <a:endParaRPr lang="en-US" sz="2400" dirty="0">
              <a:solidFill>
                <a:schemeClr val="tx1">
                  <a:lumMod val="95000"/>
                  <a:lumOff val="5000"/>
                </a:schemeClr>
              </a:solidFill>
            </a:endParaRPr>
          </a:p>
          <a:p>
            <a:pPr lvl="0" algn="just"/>
            <a:r>
              <a:rPr lang="en-US" sz="2400" dirty="0">
                <a:solidFill>
                  <a:schemeClr val="tx1">
                    <a:lumMod val="95000"/>
                    <a:lumOff val="5000"/>
                  </a:schemeClr>
                </a:solidFill>
              </a:rPr>
              <a:t>The biodiversity found on Earth today consists of many millions of distinct biological species, which is the product of nearly </a:t>
            </a:r>
            <a:r>
              <a:rPr lang="en-US" sz="2400" dirty="0" smtClean="0">
                <a:solidFill>
                  <a:schemeClr val="tx1">
                    <a:lumMod val="95000"/>
                    <a:lumOff val="5000"/>
                  </a:schemeClr>
                </a:solidFill>
              </a:rPr>
              <a:t>                       3.5 </a:t>
            </a:r>
            <a:r>
              <a:rPr lang="en-US" sz="2400" dirty="0">
                <a:solidFill>
                  <a:schemeClr val="tx1">
                    <a:lumMod val="95000"/>
                    <a:lumOff val="5000"/>
                  </a:schemeClr>
                </a:solidFill>
              </a:rPr>
              <a:t>billion years of evolution. </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5257800"/>
          </a:xfrm>
        </p:spPr>
        <p:txBody>
          <a:bodyPr>
            <a:noAutofit/>
          </a:bodyPr>
          <a:lstStyle/>
          <a:p>
            <a:pPr algn="just">
              <a:lnSpc>
                <a:spcPct val="150000"/>
              </a:lnSpc>
              <a:buAutoNum type="arabicPeriod"/>
            </a:pPr>
            <a:r>
              <a:rPr lang="en-US" sz="1800" b="1" dirty="0" smtClean="0">
                <a:latin typeface="Bookman Old Style" pitchFamily="18" charset="0"/>
              </a:rPr>
              <a:t>Direct </a:t>
            </a:r>
            <a:r>
              <a:rPr lang="en-US" sz="1800" b="1" dirty="0">
                <a:latin typeface="Bookman Old Style" pitchFamily="18" charset="0"/>
              </a:rPr>
              <a:t>values (Consumptive uses)</a:t>
            </a:r>
          </a:p>
          <a:p>
            <a:pPr marL="285750" indent="-285750" algn="just">
              <a:lnSpc>
                <a:spcPct val="135000"/>
              </a:lnSpc>
              <a:buFont typeface="Wingdings" pitchFamily="2" charset="2"/>
              <a:buChar char="§"/>
            </a:pPr>
            <a:r>
              <a:rPr lang="en-US" sz="1800" dirty="0">
                <a:latin typeface="Bookman Old Style" pitchFamily="18" charset="0"/>
              </a:rPr>
              <a:t>Timber, food, fuel wood, fodder, medicines for local community –forest ecosystem.</a:t>
            </a:r>
          </a:p>
          <a:p>
            <a:pPr marL="285750" indent="-285750" algn="just">
              <a:lnSpc>
                <a:spcPct val="135000"/>
              </a:lnSpc>
              <a:buFont typeface="Wingdings" pitchFamily="2" charset="2"/>
              <a:buChar char="§"/>
            </a:pPr>
            <a:r>
              <a:rPr lang="en-US" sz="1800" dirty="0">
                <a:latin typeface="Bookman Old Style" pitchFamily="18" charset="0"/>
              </a:rPr>
              <a:t>Fish, other edible aquatic plants and animals – Marine resources</a:t>
            </a:r>
            <a:r>
              <a:rPr lang="en-US" sz="1800" dirty="0" smtClean="0">
                <a:latin typeface="Bookman Old Style" pitchFamily="18" charset="0"/>
              </a:rPr>
              <a:t>.</a:t>
            </a:r>
          </a:p>
          <a:p>
            <a:pPr marL="285750" indent="-285750" algn="just">
              <a:lnSpc>
                <a:spcPct val="135000"/>
              </a:lnSpc>
              <a:buFont typeface="Wingdings" pitchFamily="2" charset="2"/>
              <a:buChar char="§"/>
            </a:pPr>
            <a:endParaRPr lang="en-US" sz="1800" dirty="0">
              <a:latin typeface="Bookman Old Style" pitchFamily="18" charset="0"/>
            </a:endParaRPr>
          </a:p>
          <a:p>
            <a:pPr marL="0" indent="0" algn="just">
              <a:lnSpc>
                <a:spcPct val="150000"/>
              </a:lnSpc>
              <a:buNone/>
            </a:pPr>
            <a:r>
              <a:rPr lang="en-US" sz="1800" b="1" dirty="0">
                <a:latin typeface="Bookman Old Style" pitchFamily="18" charset="0"/>
              </a:rPr>
              <a:t>2. Productive use value:</a:t>
            </a:r>
          </a:p>
          <a:p>
            <a:pPr marL="285750" indent="-285750" algn="just">
              <a:lnSpc>
                <a:spcPct val="125000"/>
              </a:lnSpc>
              <a:buFont typeface="Wingdings" pitchFamily="2" charset="2"/>
              <a:buChar char="§"/>
            </a:pPr>
            <a:r>
              <a:rPr lang="en-US" sz="1800" dirty="0">
                <a:latin typeface="Bookman Old Style" pitchFamily="18" charset="0"/>
              </a:rPr>
              <a:t> Production of marketable goods</a:t>
            </a:r>
          </a:p>
          <a:p>
            <a:pPr marL="285750" indent="-285750" algn="just">
              <a:lnSpc>
                <a:spcPct val="125000"/>
              </a:lnSpc>
              <a:buFont typeface="Wingdings" pitchFamily="2" charset="2"/>
              <a:buChar char="§"/>
            </a:pPr>
            <a:r>
              <a:rPr lang="en-US" sz="1800" dirty="0">
                <a:latin typeface="Bookman Old Style" pitchFamily="18" charset="0"/>
              </a:rPr>
              <a:t>Biotechnologist – Better varieties of crops.</a:t>
            </a:r>
          </a:p>
          <a:p>
            <a:pPr marL="285750" indent="-285750" algn="just">
              <a:lnSpc>
                <a:spcPct val="125000"/>
              </a:lnSpc>
              <a:buFont typeface="Wingdings" pitchFamily="2" charset="2"/>
              <a:buChar char="§"/>
            </a:pPr>
            <a:r>
              <a:rPr lang="en-US" sz="1800" dirty="0">
                <a:latin typeface="Bookman Old Style" pitchFamily="18" charset="0"/>
              </a:rPr>
              <a:t>Pharmacist – New and better drugs/medicines</a:t>
            </a:r>
          </a:p>
          <a:p>
            <a:pPr marL="285750" indent="-285750" algn="just">
              <a:lnSpc>
                <a:spcPct val="125000"/>
              </a:lnSpc>
              <a:buFont typeface="Wingdings" pitchFamily="2" charset="2"/>
              <a:buChar char="§"/>
            </a:pPr>
            <a:r>
              <a:rPr lang="en-US" sz="1800" dirty="0">
                <a:latin typeface="Bookman Old Style" pitchFamily="18" charset="0"/>
              </a:rPr>
              <a:t>Industrialists – new products</a:t>
            </a:r>
          </a:p>
          <a:p>
            <a:pPr marL="285750" indent="-285750" algn="just">
              <a:lnSpc>
                <a:spcPct val="125000"/>
              </a:lnSpc>
              <a:buFont typeface="Wingdings" pitchFamily="2" charset="2"/>
              <a:buChar char="§"/>
            </a:pPr>
            <a:r>
              <a:rPr lang="en-US" sz="1800" dirty="0">
                <a:latin typeface="Bookman Old Style" pitchFamily="18" charset="0"/>
              </a:rPr>
              <a:t>Agricultural Scientists – Developing new crops</a:t>
            </a:r>
          </a:p>
          <a:p>
            <a:pPr marL="285750" indent="-285750" algn="just">
              <a:lnSpc>
                <a:spcPct val="125000"/>
              </a:lnSpc>
              <a:buFont typeface="Wingdings" pitchFamily="2" charset="2"/>
              <a:buChar char="§"/>
            </a:pPr>
            <a:r>
              <a:rPr lang="en-US" sz="1800" dirty="0">
                <a:latin typeface="Bookman Old Style" pitchFamily="18" charset="0"/>
              </a:rPr>
              <a:t>Plant Genetics – Better crops with plant breeding</a:t>
            </a:r>
          </a:p>
          <a:p>
            <a:pPr marL="285750" indent="-285750" algn="just">
              <a:lnSpc>
                <a:spcPct val="125000"/>
              </a:lnSpc>
              <a:buFont typeface="Wingdings" pitchFamily="2" charset="2"/>
              <a:buChar char="§"/>
            </a:pPr>
            <a:r>
              <a:rPr lang="en-US" sz="1800" dirty="0">
                <a:latin typeface="Bookman Old Style" pitchFamily="18" charset="0"/>
              </a:rPr>
              <a:t>Biological prospecting – New medicines from wild species of plants.</a:t>
            </a:r>
            <a:endParaRPr lang="en-US" sz="1800" dirty="0"/>
          </a:p>
        </p:txBody>
      </p:sp>
      <p:sp>
        <p:nvSpPr>
          <p:cNvPr id="5" name="Rectangle 4"/>
          <p:cNvSpPr/>
          <p:nvPr/>
        </p:nvSpPr>
        <p:spPr>
          <a:xfrm>
            <a:off x="1667933" y="228600"/>
            <a:ext cx="5439310" cy="824778"/>
          </a:xfrm>
          <a:prstGeom prst="rect">
            <a:avLst/>
          </a:prstGeom>
        </p:spPr>
        <p:txBody>
          <a:bodyPr wrap="none">
            <a:spAutoFit/>
          </a:bodyPr>
          <a:lstStyle/>
          <a:p>
            <a:pPr algn="just">
              <a:lnSpc>
                <a:spcPct val="150000"/>
              </a:lnSpc>
            </a:pPr>
            <a:r>
              <a:rPr lang="en-US" sz="3600" b="1" dirty="0">
                <a:latin typeface="Bookman Old Style" pitchFamily="18" charset="0"/>
              </a:rPr>
              <a:t>Values of Biodiversity</a:t>
            </a:r>
          </a:p>
        </p:txBody>
      </p:sp>
    </p:spTree>
    <p:extLst>
      <p:ext uri="{BB962C8B-B14F-4D97-AF65-F5344CB8AC3E}">
        <p14:creationId xmlns:p14="http://schemas.microsoft.com/office/powerpoint/2010/main" val="18172786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65667" y="762000"/>
            <a:ext cx="8305800" cy="5793381"/>
          </a:xfrm>
          <a:prstGeom prst="rect">
            <a:avLst/>
          </a:prstGeom>
        </p:spPr>
        <p:txBody>
          <a:bodyPr wrap="square">
            <a:spAutoFit/>
          </a:bodyPr>
          <a:lstStyle/>
          <a:p>
            <a:pPr>
              <a:spcBef>
                <a:spcPts val="600"/>
              </a:spcBef>
            </a:pPr>
            <a:r>
              <a:rPr lang="en-US" sz="1600" b="1" dirty="0">
                <a:latin typeface="Bookman Old Style" pitchFamily="18" charset="0"/>
              </a:rPr>
              <a:t>3. Social Values: </a:t>
            </a:r>
          </a:p>
          <a:p>
            <a:pPr algn="just">
              <a:lnSpc>
                <a:spcPct val="150000"/>
              </a:lnSpc>
              <a:spcBef>
                <a:spcPts val="600"/>
              </a:spcBef>
            </a:pPr>
            <a:r>
              <a:rPr lang="en-US" sz="1600" b="1" dirty="0">
                <a:latin typeface="Bookman Old Style" pitchFamily="18" charset="0"/>
              </a:rPr>
              <a:t>	</a:t>
            </a:r>
            <a:r>
              <a:rPr lang="en-US" sz="1600" dirty="0">
                <a:latin typeface="Bookman Old Style" pitchFamily="18" charset="0"/>
              </a:rPr>
              <a:t>Preserved as valuable resource many sacred and holy plants like- </a:t>
            </a:r>
            <a:r>
              <a:rPr lang="en-US" sz="1600" dirty="0" err="1">
                <a:latin typeface="Bookman Old Style" pitchFamily="18" charset="0"/>
              </a:rPr>
              <a:t>Tulsi</a:t>
            </a:r>
            <a:r>
              <a:rPr lang="en-US" sz="1600" dirty="0">
                <a:latin typeface="Bookman Old Style" pitchFamily="18" charset="0"/>
              </a:rPr>
              <a:t>, </a:t>
            </a:r>
            <a:r>
              <a:rPr lang="en-US" sz="1600" dirty="0" err="1">
                <a:latin typeface="Bookman Old Style" pitchFamily="18" charset="0"/>
              </a:rPr>
              <a:t>Peepal</a:t>
            </a:r>
            <a:r>
              <a:rPr lang="en-US" sz="1600" dirty="0">
                <a:latin typeface="Bookman Old Style" pitchFamily="18" charset="0"/>
              </a:rPr>
              <a:t>, and animals like Cow.</a:t>
            </a:r>
          </a:p>
          <a:p>
            <a:pPr algn="just">
              <a:lnSpc>
                <a:spcPct val="150000"/>
              </a:lnSpc>
              <a:spcBef>
                <a:spcPts val="600"/>
              </a:spcBef>
            </a:pPr>
            <a:r>
              <a:rPr lang="en-US" sz="1600" b="1" dirty="0">
                <a:latin typeface="Bookman Old Style" pitchFamily="18" charset="0"/>
              </a:rPr>
              <a:t>4. Ethical and Moral values:</a:t>
            </a:r>
            <a:r>
              <a:rPr lang="en-US" sz="1600" dirty="0">
                <a:latin typeface="Bookman Old Style" pitchFamily="18" charset="0"/>
              </a:rPr>
              <a:t> Ethical responsibility to protect all life forms.</a:t>
            </a:r>
          </a:p>
          <a:p>
            <a:pPr marL="285750" indent="-285750" algn="just">
              <a:lnSpc>
                <a:spcPct val="150000"/>
              </a:lnSpc>
              <a:spcBef>
                <a:spcPts val="600"/>
              </a:spcBef>
              <a:buFont typeface="Wingdings" pitchFamily="2" charset="2"/>
              <a:buChar char="§"/>
            </a:pPr>
            <a:r>
              <a:rPr lang="en-US" sz="1600" dirty="0">
                <a:latin typeface="Bookman Old Style" pitchFamily="18" charset="0"/>
              </a:rPr>
              <a:t>Preservation of nature through local traditions.</a:t>
            </a:r>
          </a:p>
          <a:p>
            <a:pPr marL="285750" indent="-285750" algn="just">
              <a:lnSpc>
                <a:spcPct val="150000"/>
              </a:lnSpc>
              <a:spcBef>
                <a:spcPts val="600"/>
              </a:spcBef>
              <a:buFont typeface="Wingdings" pitchFamily="2" charset="2"/>
              <a:buChar char="§"/>
            </a:pPr>
            <a:r>
              <a:rPr lang="en-US" sz="1600" dirty="0">
                <a:latin typeface="Bookman Old Style" pitchFamily="18" charset="0"/>
              </a:rPr>
              <a:t>Conservation of biodiversity &amp; economic importance.</a:t>
            </a:r>
          </a:p>
          <a:p>
            <a:pPr algn="just">
              <a:lnSpc>
                <a:spcPct val="150000"/>
              </a:lnSpc>
              <a:spcBef>
                <a:spcPts val="600"/>
              </a:spcBef>
            </a:pPr>
            <a:r>
              <a:rPr lang="en-US" sz="1600" b="1" dirty="0">
                <a:latin typeface="Bookman Old Style" pitchFamily="18" charset="0"/>
              </a:rPr>
              <a:t>5. Aesthetic Values:  </a:t>
            </a:r>
            <a:r>
              <a:rPr lang="en-US" sz="1600" dirty="0">
                <a:latin typeface="Bookman Old Style" pitchFamily="18" charset="0"/>
              </a:rPr>
              <a:t>Preservation of its inherent value, beauty, aesthetics and creativity for tourist attraction.  </a:t>
            </a:r>
          </a:p>
          <a:p>
            <a:pPr marL="285750" indent="-285750" algn="just">
              <a:lnSpc>
                <a:spcPct val="150000"/>
              </a:lnSpc>
              <a:spcBef>
                <a:spcPts val="600"/>
              </a:spcBef>
              <a:buFont typeface="Wingdings" pitchFamily="2" charset="2"/>
              <a:buChar char="§"/>
            </a:pPr>
            <a:r>
              <a:rPr lang="en-US" sz="1600" dirty="0">
                <a:latin typeface="Bookman Old Style" pitchFamily="18" charset="0"/>
              </a:rPr>
              <a:t>Indian mythology eulogies animals like elephant, snake and cow. </a:t>
            </a:r>
          </a:p>
          <a:p>
            <a:pPr marL="285750" indent="-285750" algn="just">
              <a:lnSpc>
                <a:spcPct val="150000"/>
              </a:lnSpc>
              <a:spcBef>
                <a:spcPts val="600"/>
              </a:spcBef>
              <a:buFont typeface="Wingdings" pitchFamily="2" charset="2"/>
              <a:buChar char="§"/>
            </a:pPr>
            <a:r>
              <a:rPr lang="en-US" sz="1600" dirty="0">
                <a:latin typeface="Bookman Old Style" pitchFamily="18" charset="0"/>
              </a:rPr>
              <a:t>Plants like </a:t>
            </a:r>
            <a:r>
              <a:rPr lang="en-US" sz="1600" dirty="0" err="1">
                <a:latin typeface="Bookman Old Style" pitchFamily="18" charset="0"/>
              </a:rPr>
              <a:t>Tulsi</a:t>
            </a:r>
            <a:r>
              <a:rPr lang="en-US" sz="1600" dirty="0">
                <a:latin typeface="Bookman Old Style" pitchFamily="18" charset="0"/>
              </a:rPr>
              <a:t>, </a:t>
            </a:r>
            <a:r>
              <a:rPr lang="en-US" sz="1600" dirty="0" err="1">
                <a:latin typeface="Bookman Old Style" pitchFamily="18" charset="0"/>
              </a:rPr>
              <a:t>Peepal</a:t>
            </a:r>
            <a:r>
              <a:rPr lang="en-US" sz="1600" dirty="0">
                <a:latin typeface="Bookman Old Style" pitchFamily="18" charset="0"/>
              </a:rPr>
              <a:t>.</a:t>
            </a:r>
          </a:p>
          <a:p>
            <a:pPr algn="just">
              <a:lnSpc>
                <a:spcPct val="150000"/>
              </a:lnSpc>
              <a:spcBef>
                <a:spcPts val="600"/>
              </a:spcBef>
            </a:pPr>
            <a:r>
              <a:rPr lang="en-US" sz="1600" b="1" dirty="0">
                <a:latin typeface="Bookman Old Style" pitchFamily="18" charset="0"/>
              </a:rPr>
              <a:t>6. Option Value: </a:t>
            </a:r>
            <a:r>
              <a:rPr lang="en-US" sz="1600" dirty="0">
                <a:latin typeface="Bookman Old Style" pitchFamily="18" charset="0"/>
              </a:rPr>
              <a:t>Keeping future possibilities open for their use is called the option value.</a:t>
            </a:r>
          </a:p>
          <a:p>
            <a:pPr marL="285750" indent="-285750" algn="just">
              <a:lnSpc>
                <a:spcPct val="150000"/>
              </a:lnSpc>
              <a:spcBef>
                <a:spcPts val="600"/>
              </a:spcBef>
              <a:buFont typeface="Arial" pitchFamily="34" charset="0"/>
              <a:buChar char="•"/>
            </a:pPr>
            <a:r>
              <a:rPr lang="en-US" sz="1600" dirty="0">
                <a:latin typeface="Bookman Old Style" pitchFamily="18" charset="0"/>
              </a:rPr>
              <a:t>The preservation of biodiversity must also include traditionally used strains already in existence in crops and domestic animals. </a:t>
            </a:r>
            <a:endParaRPr lang="en-US" sz="1600" dirty="0"/>
          </a:p>
        </p:txBody>
      </p:sp>
    </p:spTree>
    <p:extLst>
      <p:ext uri="{BB962C8B-B14F-4D97-AF65-F5344CB8AC3E}">
        <p14:creationId xmlns:p14="http://schemas.microsoft.com/office/powerpoint/2010/main" val="11534323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62000"/>
          </a:xfrm>
        </p:spPr>
        <p:txBody>
          <a:bodyPr>
            <a:normAutofit fontScale="90000"/>
          </a:bodyPr>
          <a:lstStyle/>
          <a:p>
            <a:r>
              <a:rPr lang="en-US" sz="3600" b="1" dirty="0">
                <a:latin typeface="Bookman Old Style" pitchFamily="18" charset="0"/>
              </a:rPr>
              <a:t>Biogeographic Classification of India</a:t>
            </a:r>
            <a:r>
              <a:rPr lang="en-US" sz="3600" b="1" dirty="0">
                <a:solidFill>
                  <a:srgbClr val="FF0000"/>
                </a:solidFill>
                <a:latin typeface="Bookman Old Style" pitchFamily="18" charset="0"/>
              </a:rPr>
              <a:t/>
            </a:r>
            <a:br>
              <a:rPr lang="en-US" sz="3600" b="1" dirty="0">
                <a:solidFill>
                  <a:srgbClr val="FF0000"/>
                </a:solidFill>
                <a:latin typeface="Bookman Old Style" pitchFamily="18" charset="0"/>
              </a:rPr>
            </a:br>
            <a:endParaRPr lang="en-US" sz="3600" dirty="0"/>
          </a:p>
        </p:txBody>
      </p:sp>
      <p:sp>
        <p:nvSpPr>
          <p:cNvPr id="3" name="Content Placeholder 2"/>
          <p:cNvSpPr>
            <a:spLocks noGrp="1"/>
          </p:cNvSpPr>
          <p:nvPr>
            <p:ph idx="1"/>
          </p:nvPr>
        </p:nvSpPr>
        <p:spPr>
          <a:xfrm>
            <a:off x="609600" y="1143000"/>
            <a:ext cx="8229600" cy="5486400"/>
          </a:xfrm>
        </p:spPr>
        <p:txBody>
          <a:bodyPr>
            <a:noAutofit/>
          </a:bodyPr>
          <a:lstStyle/>
          <a:p>
            <a:pPr marL="0" indent="0" algn="just">
              <a:lnSpc>
                <a:spcPct val="150000"/>
              </a:lnSpc>
              <a:buNone/>
            </a:pPr>
            <a:r>
              <a:rPr lang="en-US" sz="2000" dirty="0" smtClean="0">
                <a:latin typeface="Bookman Old Style" pitchFamily="18" charset="0"/>
              </a:rPr>
              <a:t>India </a:t>
            </a:r>
            <a:r>
              <a:rPr lang="en-US" sz="2000" dirty="0">
                <a:latin typeface="Bookman Old Style" pitchFamily="18" charset="0"/>
              </a:rPr>
              <a:t>is divided in to ten major regions based on geography, climate, vegetation pattern, mammals, birds, reptiles, amphibians, insects and other invertebrates that live in them.</a:t>
            </a:r>
          </a:p>
          <a:p>
            <a:pPr algn="just">
              <a:lnSpc>
                <a:spcPct val="150000"/>
              </a:lnSpc>
              <a:buAutoNum type="arabicPeriod"/>
            </a:pPr>
            <a:r>
              <a:rPr lang="en-US" sz="2000" dirty="0">
                <a:latin typeface="Bookman Old Style" pitchFamily="18" charset="0"/>
              </a:rPr>
              <a:t>The cold mountainous snow covered </a:t>
            </a:r>
            <a:r>
              <a:rPr lang="en-US" sz="2000" b="1" dirty="0">
                <a:latin typeface="Bookman Old Style" pitchFamily="18" charset="0"/>
              </a:rPr>
              <a:t>Trans-Himalayan</a:t>
            </a:r>
            <a:r>
              <a:rPr lang="en-US" sz="2000" dirty="0">
                <a:latin typeface="Bookman Old Style" pitchFamily="18" charset="0"/>
              </a:rPr>
              <a:t> region of </a:t>
            </a:r>
            <a:r>
              <a:rPr lang="en-US" sz="2000" dirty="0" err="1">
                <a:latin typeface="Bookman Old Style" pitchFamily="18" charset="0"/>
              </a:rPr>
              <a:t>Ladakh</a:t>
            </a:r>
            <a:r>
              <a:rPr lang="en-US" sz="2000" dirty="0">
                <a:latin typeface="Bookman Old Style" pitchFamily="18" charset="0"/>
              </a:rPr>
              <a:t>.</a:t>
            </a:r>
          </a:p>
          <a:p>
            <a:pPr algn="just">
              <a:lnSpc>
                <a:spcPct val="150000"/>
              </a:lnSpc>
              <a:buAutoNum type="arabicPeriod"/>
            </a:pPr>
            <a:r>
              <a:rPr lang="en-US" sz="2000" dirty="0">
                <a:latin typeface="Bookman Old Style" pitchFamily="18" charset="0"/>
              </a:rPr>
              <a:t>The </a:t>
            </a:r>
            <a:r>
              <a:rPr lang="en-US" sz="2000" b="1" dirty="0">
                <a:latin typeface="Bookman Old Style" pitchFamily="18" charset="0"/>
              </a:rPr>
              <a:t>Himalayan ranges </a:t>
            </a:r>
            <a:r>
              <a:rPr lang="en-US" sz="2000" dirty="0">
                <a:latin typeface="Bookman Old Style" pitchFamily="18" charset="0"/>
              </a:rPr>
              <a:t>and Kashmir valley, Himachal Pradesh, </a:t>
            </a:r>
            <a:r>
              <a:rPr lang="en-US" sz="2000" dirty="0" err="1">
                <a:latin typeface="Bookman Old Style" pitchFamily="18" charset="0"/>
              </a:rPr>
              <a:t>Uttarkhand</a:t>
            </a:r>
            <a:r>
              <a:rPr lang="en-US" sz="2000" dirty="0">
                <a:latin typeface="Bookman Old Style" pitchFamily="18" charset="0"/>
              </a:rPr>
              <a:t>, Assam and other North-eastern states. </a:t>
            </a:r>
          </a:p>
          <a:p>
            <a:pPr algn="just">
              <a:lnSpc>
                <a:spcPct val="150000"/>
              </a:lnSpc>
              <a:buAutoNum type="arabicPeriod"/>
            </a:pPr>
            <a:r>
              <a:rPr lang="en-US" sz="2000" dirty="0" smtClean="0">
                <a:latin typeface="Bookman Old Style" pitchFamily="18" charset="0"/>
              </a:rPr>
              <a:t>The </a:t>
            </a:r>
            <a:r>
              <a:rPr lang="en-US" sz="2000" b="1" dirty="0" err="1">
                <a:latin typeface="Bookman Old Style" pitchFamily="18" charset="0"/>
              </a:rPr>
              <a:t>Thar</a:t>
            </a:r>
            <a:r>
              <a:rPr lang="en-US" sz="2000" b="1" dirty="0">
                <a:latin typeface="Bookman Old Style" pitchFamily="18" charset="0"/>
              </a:rPr>
              <a:t> desert </a:t>
            </a:r>
            <a:r>
              <a:rPr lang="en-US" sz="2000" dirty="0">
                <a:latin typeface="Bookman Old Style" pitchFamily="18" charset="0"/>
              </a:rPr>
              <a:t>of Rajasthan </a:t>
            </a:r>
            <a:endParaRPr lang="en-US" sz="2000" dirty="0" smtClean="0">
              <a:latin typeface="Bookman Old Style" pitchFamily="18" charset="0"/>
            </a:endParaRPr>
          </a:p>
          <a:p>
            <a:pPr algn="just">
              <a:lnSpc>
                <a:spcPct val="150000"/>
              </a:lnSpc>
              <a:buAutoNum type="arabicPeriod"/>
            </a:pPr>
            <a:r>
              <a:rPr lang="en-US" sz="2000" dirty="0">
                <a:latin typeface="Bookman Old Style" pitchFamily="18" charset="0"/>
              </a:rPr>
              <a:t>The </a:t>
            </a:r>
            <a:r>
              <a:rPr lang="en-US" sz="2000" b="1" dirty="0">
                <a:latin typeface="Bookman Old Style" pitchFamily="18" charset="0"/>
              </a:rPr>
              <a:t>semi-arid grassland region </a:t>
            </a:r>
            <a:r>
              <a:rPr lang="en-US" sz="2000" dirty="0">
                <a:latin typeface="Bookman Old Style" pitchFamily="18" charset="0"/>
              </a:rPr>
              <a:t>of </a:t>
            </a:r>
            <a:r>
              <a:rPr lang="en-US" sz="2000" dirty="0" err="1" smtClean="0">
                <a:latin typeface="Bookman Old Style" pitchFamily="18" charset="0"/>
              </a:rPr>
              <a:t>Gujurat</a:t>
            </a:r>
            <a:r>
              <a:rPr lang="en-US" sz="2000" dirty="0" smtClean="0">
                <a:latin typeface="Bookman Old Style" pitchFamily="18" charset="0"/>
              </a:rPr>
              <a:t>, Madhya Pradesh</a:t>
            </a:r>
          </a:p>
          <a:p>
            <a:pPr algn="just">
              <a:lnSpc>
                <a:spcPct val="150000"/>
              </a:lnSpc>
              <a:buFont typeface="Arial" pitchFamily="34" charset="0"/>
              <a:buAutoNum type="arabicPeriod"/>
            </a:pPr>
            <a:r>
              <a:rPr lang="en-US" sz="2000" dirty="0">
                <a:latin typeface="Bookman Old Style" pitchFamily="18" charset="0"/>
              </a:rPr>
              <a:t>The </a:t>
            </a:r>
            <a:r>
              <a:rPr lang="en-US" sz="2000" b="1" dirty="0">
                <a:latin typeface="Bookman Old Style" pitchFamily="18" charset="0"/>
              </a:rPr>
              <a:t>Western Ghats </a:t>
            </a:r>
            <a:r>
              <a:rPr lang="en-US" sz="2000" dirty="0">
                <a:latin typeface="Bookman Old Style" pitchFamily="18" charset="0"/>
              </a:rPr>
              <a:t>in Maharashtra, Karnataka and Kerala.</a:t>
            </a:r>
          </a:p>
          <a:p>
            <a:pPr algn="just">
              <a:lnSpc>
                <a:spcPct val="150000"/>
              </a:lnSpc>
              <a:buAutoNum type="arabicPeriod"/>
            </a:pPr>
            <a:endParaRPr lang="en-US" sz="2000" dirty="0">
              <a:latin typeface="Bookman Old Style" pitchFamily="18" charset="0"/>
            </a:endParaRPr>
          </a:p>
        </p:txBody>
      </p:sp>
    </p:spTree>
    <p:extLst>
      <p:ext uri="{BB962C8B-B14F-4D97-AF65-F5344CB8AC3E}">
        <p14:creationId xmlns:p14="http://schemas.microsoft.com/office/powerpoint/2010/main" val="40877744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16563"/>
          </a:xfrm>
        </p:spPr>
        <p:txBody>
          <a:bodyPr>
            <a:normAutofit/>
          </a:bodyPr>
          <a:lstStyle/>
          <a:p>
            <a:pPr marL="0" indent="0" algn="just">
              <a:lnSpc>
                <a:spcPct val="150000"/>
              </a:lnSpc>
              <a:buNone/>
            </a:pPr>
            <a:r>
              <a:rPr lang="en-US" sz="2800" dirty="0" smtClean="0">
                <a:latin typeface="Times New Roman" pitchFamily="18" charset="0"/>
                <a:cs typeface="Times New Roman" pitchFamily="18" charset="0"/>
              </a:rPr>
              <a:t>6. Deccan plateau of </a:t>
            </a:r>
            <a:r>
              <a:rPr lang="en-US" sz="2800" dirty="0" err="1" smtClean="0">
                <a:latin typeface="Times New Roman" pitchFamily="18" charset="0"/>
                <a:cs typeface="Times New Roman" pitchFamily="18" charset="0"/>
              </a:rPr>
              <a:t>Chattisgarh</a:t>
            </a:r>
            <a:r>
              <a:rPr lang="en-US" sz="2800" dirty="0" smtClean="0">
                <a:latin typeface="Times New Roman" pitchFamily="18" charset="0"/>
                <a:cs typeface="Times New Roman" pitchFamily="18" charset="0"/>
              </a:rPr>
              <a:t>, Andhra </a:t>
            </a:r>
            <a:r>
              <a:rPr lang="en-US" sz="2800" dirty="0">
                <a:latin typeface="Times New Roman" pitchFamily="18" charset="0"/>
                <a:cs typeface="Times New Roman" pitchFamily="18" charset="0"/>
              </a:rPr>
              <a:t>Pradesh, </a:t>
            </a:r>
            <a:r>
              <a:rPr lang="en-US" sz="2800" dirty="0" smtClean="0">
                <a:latin typeface="Times New Roman" pitchFamily="18" charset="0"/>
                <a:cs typeface="Times New Roman" pitchFamily="18" charset="0"/>
              </a:rPr>
              <a:t>Karnataka. The </a:t>
            </a:r>
            <a:r>
              <a:rPr lang="en-US" sz="2800" dirty="0">
                <a:latin typeface="Times New Roman" pitchFamily="18" charset="0"/>
                <a:cs typeface="Times New Roman" pitchFamily="18" charset="0"/>
              </a:rPr>
              <a:t>North-eastern states of India.</a:t>
            </a:r>
          </a:p>
          <a:p>
            <a:pPr algn="just">
              <a:lnSpc>
                <a:spcPct val="150000"/>
              </a:lnSpc>
              <a:buFont typeface="+mj-lt"/>
              <a:buAutoNum type="arabicPeriod" startAt="7"/>
            </a:pPr>
            <a:r>
              <a:rPr lang="en-US" sz="2800" dirty="0">
                <a:latin typeface="Times New Roman" pitchFamily="18" charset="0"/>
                <a:cs typeface="Times New Roman" pitchFamily="18" charset="0"/>
              </a:rPr>
              <a:t>The </a:t>
            </a:r>
            <a:r>
              <a:rPr lang="en-US" sz="2800" b="1" dirty="0" err="1" smtClean="0">
                <a:latin typeface="Times New Roman" pitchFamily="18" charset="0"/>
                <a:cs typeface="Times New Roman" pitchFamily="18" charset="0"/>
              </a:rPr>
              <a:t>Gangetic</a:t>
            </a:r>
            <a:r>
              <a:rPr lang="en-US" sz="2800" b="1" dirty="0" smtClean="0">
                <a:latin typeface="Times New Roman" pitchFamily="18" charset="0"/>
                <a:cs typeface="Times New Roman" pitchFamily="18" charset="0"/>
              </a:rPr>
              <a:t> plain </a:t>
            </a:r>
            <a:r>
              <a:rPr lang="en-US" sz="2800" dirty="0" smtClean="0">
                <a:latin typeface="Times New Roman" pitchFamily="18" charset="0"/>
                <a:cs typeface="Times New Roman" pitchFamily="18" charset="0"/>
              </a:rPr>
              <a:t>of Bihar, West Bengal</a:t>
            </a:r>
          </a:p>
          <a:p>
            <a:pPr algn="just">
              <a:lnSpc>
                <a:spcPct val="150000"/>
              </a:lnSpc>
              <a:buFont typeface="+mj-lt"/>
              <a:buAutoNum type="arabicPeriod" startAt="7"/>
            </a:pPr>
            <a:r>
              <a:rPr lang="en-US" sz="2800" dirty="0">
                <a:latin typeface="Times New Roman" pitchFamily="18" charset="0"/>
                <a:cs typeface="Times New Roman" pitchFamily="18" charset="0"/>
              </a:rPr>
              <a:t>The long </a:t>
            </a:r>
            <a:r>
              <a:rPr lang="en-US" sz="2800" b="1" dirty="0">
                <a:latin typeface="Times New Roman" pitchFamily="18" charset="0"/>
                <a:cs typeface="Times New Roman" pitchFamily="18" charset="0"/>
              </a:rPr>
              <a:t>western and eastern coastal </a:t>
            </a:r>
            <a:r>
              <a:rPr lang="en-US" sz="2800" dirty="0">
                <a:latin typeface="Times New Roman" pitchFamily="18" charset="0"/>
                <a:cs typeface="Times New Roman" pitchFamily="18" charset="0"/>
              </a:rPr>
              <a:t>belt with sandy beaches, forests and mangroves.</a:t>
            </a:r>
          </a:p>
          <a:p>
            <a:pPr algn="just">
              <a:lnSpc>
                <a:spcPct val="150000"/>
              </a:lnSpc>
              <a:buFont typeface="+mj-lt"/>
              <a:buAutoNum type="arabicPeriod" startAt="7"/>
            </a:pPr>
            <a:r>
              <a:rPr lang="en-US" sz="2800" dirty="0">
                <a:latin typeface="Times New Roman" pitchFamily="18" charset="0"/>
                <a:cs typeface="Times New Roman" pitchFamily="18" charset="0"/>
              </a:rPr>
              <a:t>The </a:t>
            </a:r>
            <a:r>
              <a:rPr lang="en-US" sz="2800" b="1" dirty="0">
                <a:latin typeface="Times New Roman" pitchFamily="18" charset="0"/>
                <a:cs typeface="Times New Roman" pitchFamily="18" charset="0"/>
              </a:rPr>
              <a:t>North-East region </a:t>
            </a:r>
            <a:r>
              <a:rPr lang="en-US" sz="2800" dirty="0" smtClean="0">
                <a:latin typeface="Times New Roman" pitchFamily="18" charset="0"/>
                <a:cs typeface="Times New Roman" pitchFamily="18" charset="0"/>
              </a:rPr>
              <a:t>of Manipur, Nagaland </a:t>
            </a:r>
            <a:endParaRPr lang="en-US" sz="2800" dirty="0">
              <a:latin typeface="Times New Roman" pitchFamily="18" charset="0"/>
              <a:cs typeface="Times New Roman" pitchFamily="18" charset="0"/>
            </a:endParaRPr>
          </a:p>
          <a:p>
            <a:pPr algn="just">
              <a:lnSpc>
                <a:spcPct val="150000"/>
              </a:lnSpc>
              <a:buFont typeface="+mj-lt"/>
              <a:buAutoNum type="arabicPeriod" startAt="7"/>
            </a:pPr>
            <a:r>
              <a:rPr lang="en-US" sz="2800" dirty="0" smtClean="0">
                <a:latin typeface="Times New Roman" pitchFamily="18" charset="0"/>
                <a:cs typeface="Times New Roman" pitchFamily="18" charset="0"/>
              </a:rPr>
              <a:t>The </a:t>
            </a:r>
            <a:r>
              <a:rPr lang="en-US" sz="2800" b="1" dirty="0">
                <a:latin typeface="Times New Roman" pitchFamily="18" charset="0"/>
                <a:cs typeface="Times New Roman" pitchFamily="18" charset="0"/>
              </a:rPr>
              <a:t>Andaman and Nicobar Island</a:t>
            </a:r>
            <a:r>
              <a:rPr lang="en-US" sz="2800" dirty="0" smtClean="0">
                <a:latin typeface="Times New Roman" pitchFamily="18" charset="0"/>
                <a:cs typeface="Times New Roman" pitchFamily="18" charset="0"/>
              </a:rPr>
              <a:t>.</a:t>
            </a:r>
            <a:endParaRPr lang="en-US" sz="2800" dirty="0">
              <a:latin typeface="Times New Roman" pitchFamily="18" charset="0"/>
              <a:cs typeface="Times New Roman" pitchFamily="18" charset="0"/>
            </a:endParaRPr>
          </a:p>
        </p:txBody>
      </p:sp>
    </p:spTree>
    <p:extLst>
      <p:ext uri="{BB962C8B-B14F-4D97-AF65-F5344CB8AC3E}">
        <p14:creationId xmlns:p14="http://schemas.microsoft.com/office/powerpoint/2010/main" val="6080806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Biogeographic Zones of India</a:t>
            </a:r>
            <a:endParaRPr lang="en-US" sz="3600" b="1" dirty="0"/>
          </a:p>
        </p:txBody>
      </p:sp>
      <p:pic>
        <p:nvPicPr>
          <p:cNvPr id="5123"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1219200"/>
            <a:ext cx="62484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3922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1" y="152400"/>
            <a:ext cx="8686800" cy="7078861"/>
          </a:xfrm>
          <a:prstGeom prst="rect">
            <a:avLst/>
          </a:prstGeom>
          <a:noFill/>
        </p:spPr>
        <p:txBody>
          <a:bodyPr wrap="square" rtlCol="0">
            <a:spAutoFit/>
          </a:bodyPr>
          <a:lstStyle/>
          <a:p>
            <a:pPr algn="ctr"/>
            <a:r>
              <a:rPr lang="en-US" sz="3200" b="1" dirty="0"/>
              <a:t>THREATS TO </a:t>
            </a:r>
            <a:r>
              <a:rPr lang="en-US" sz="3200" b="1" dirty="0" smtClean="0"/>
              <a:t>BIODIVERSITY</a:t>
            </a:r>
          </a:p>
          <a:p>
            <a:pPr algn="ctr"/>
            <a:r>
              <a:rPr lang="en-US" sz="3200" b="1" dirty="0" smtClean="0"/>
              <a:t> </a:t>
            </a:r>
          </a:p>
          <a:p>
            <a:pPr algn="just"/>
            <a:r>
              <a:rPr lang="en-US" dirty="0" smtClean="0"/>
              <a:t>There are different threats to biodiversity because of which their population is going on decreasing day by day. The threats may be natural on anthropogenic. Some of the causes are discussed below;</a:t>
            </a:r>
          </a:p>
          <a:p>
            <a:pPr algn="just"/>
            <a:endParaRPr lang="en-US" dirty="0"/>
          </a:p>
          <a:p>
            <a:pPr lvl="0" algn="just"/>
            <a:r>
              <a:rPr lang="en-US" sz="2000" dirty="0" smtClean="0"/>
              <a:t>1.  HABITAT LOSS, DEGRADATION, FRAGMENTATION.</a:t>
            </a:r>
            <a:endParaRPr lang="en-US" sz="2000" dirty="0"/>
          </a:p>
          <a:p>
            <a:pPr lvl="0" algn="just"/>
            <a:r>
              <a:rPr lang="en-US" dirty="0" smtClean="0"/>
              <a:t>	Habitat </a:t>
            </a:r>
            <a:r>
              <a:rPr lang="en-US" dirty="0"/>
              <a:t>loss &amp; degradation are major causes of species extinction, affecting 89% </a:t>
            </a:r>
            <a:r>
              <a:rPr lang="en-US" dirty="0" smtClean="0"/>
              <a:t>	of </a:t>
            </a:r>
            <a:r>
              <a:rPr lang="en-US" dirty="0"/>
              <a:t>all threatened birds, 83% of mammals &amp; 91% of all threatened plants assessed </a:t>
            </a:r>
            <a:r>
              <a:rPr lang="en-US" dirty="0" smtClean="0"/>
              <a:t>	globally </a:t>
            </a:r>
            <a:r>
              <a:rPr lang="en-US" dirty="0"/>
              <a:t>(IUCN, 2000</a:t>
            </a:r>
            <a:r>
              <a:rPr lang="en-US" dirty="0" smtClean="0"/>
              <a:t>).</a:t>
            </a:r>
          </a:p>
          <a:p>
            <a:pPr lvl="0" algn="just"/>
            <a:endParaRPr lang="en-US" dirty="0"/>
          </a:p>
          <a:p>
            <a:pPr lvl="0" algn="just"/>
            <a:r>
              <a:rPr lang="en-US" dirty="0" smtClean="0"/>
              <a:t>	The </a:t>
            </a:r>
            <a:r>
              <a:rPr lang="en-US" dirty="0"/>
              <a:t>main causes of </a:t>
            </a:r>
            <a:r>
              <a:rPr lang="en-US" dirty="0" smtClean="0"/>
              <a:t>habitat loss </a:t>
            </a:r>
            <a:r>
              <a:rPr lang="en-US" dirty="0"/>
              <a:t>are agriculture activities, </a:t>
            </a:r>
            <a:r>
              <a:rPr lang="en-US" dirty="0" smtClean="0"/>
              <a:t>mining</a:t>
            </a:r>
            <a:r>
              <a:rPr lang="en-US" dirty="0"/>
              <a:t>, </a:t>
            </a:r>
            <a:r>
              <a:rPr lang="en-US" dirty="0" smtClean="0"/>
              <a:t>large hydro 	power plants, development </a:t>
            </a:r>
            <a:r>
              <a:rPr lang="en-US" dirty="0"/>
              <a:t>of human </a:t>
            </a:r>
            <a:r>
              <a:rPr lang="en-US" dirty="0" smtClean="0"/>
              <a:t>settlement area and  </a:t>
            </a:r>
            <a:r>
              <a:rPr lang="en-US" dirty="0"/>
              <a:t>industry etc.</a:t>
            </a:r>
          </a:p>
          <a:p>
            <a:pPr lvl="0" algn="just">
              <a:buFont typeface="Wingdings" pitchFamily="2" charset="2"/>
              <a:buChar char="Ø"/>
            </a:pPr>
            <a:endParaRPr lang="en-US" dirty="0" smtClean="0"/>
          </a:p>
          <a:p>
            <a:pPr algn="just"/>
            <a:r>
              <a:rPr lang="en-US" sz="2000" dirty="0" smtClean="0"/>
              <a:t>2.	POACHING OF WILDLIFE</a:t>
            </a:r>
          </a:p>
          <a:p>
            <a:pPr lvl="1" algn="just">
              <a:buFont typeface="Wingdings" pitchFamily="2" charset="2"/>
              <a:buChar char="§"/>
            </a:pPr>
            <a:r>
              <a:rPr lang="en-US" sz="2000" dirty="0" smtClean="0"/>
              <a:t>	</a:t>
            </a:r>
            <a:r>
              <a:rPr lang="en-US" dirty="0" smtClean="0"/>
              <a:t>Poaching is another threat that has emerged in recent decades as one of the 	primary reason for decline in number of species.</a:t>
            </a:r>
          </a:p>
          <a:p>
            <a:pPr lvl="1" algn="just"/>
            <a:endParaRPr lang="en-US" dirty="0" smtClean="0"/>
          </a:p>
          <a:p>
            <a:pPr lvl="1" algn="just">
              <a:buFont typeface="Wingdings" pitchFamily="2" charset="2"/>
              <a:buChar char="§"/>
            </a:pPr>
            <a:r>
              <a:rPr lang="en-US" dirty="0" smtClean="0"/>
              <a:t>	Wildlife is sold and traded in many countries for live specimens, folk medicines, 	furs, skin, and other products such as Ivory, horns etc amounting to millions of  	dollars.</a:t>
            </a:r>
          </a:p>
          <a:p>
            <a:pPr lvl="0" algn="just">
              <a:buFont typeface="Wingdings" pitchFamily="2" charset="2"/>
              <a:buChar char="Ø"/>
            </a:pPr>
            <a:endParaRPr lang="en-US" sz="2400" dirty="0"/>
          </a:p>
          <a:p>
            <a:pPr algn="just"/>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9466" y="609600"/>
            <a:ext cx="8534401" cy="6309420"/>
          </a:xfrm>
          <a:prstGeom prst="rect">
            <a:avLst/>
          </a:prstGeom>
          <a:noFill/>
        </p:spPr>
        <p:txBody>
          <a:bodyPr wrap="square" rtlCol="0">
            <a:spAutoFit/>
          </a:bodyPr>
          <a:lstStyle/>
          <a:p>
            <a:pPr algn="just">
              <a:buFont typeface="Wingdings" pitchFamily="2" charset="2"/>
              <a:buChar char="Ø"/>
            </a:pPr>
            <a:r>
              <a:rPr lang="en-US" sz="2000" dirty="0" smtClean="0"/>
              <a:t>3.	</a:t>
            </a:r>
            <a:r>
              <a:rPr lang="en-US" sz="2400" dirty="0" smtClean="0">
                <a:solidFill>
                  <a:srgbClr val="002060"/>
                </a:solidFill>
              </a:rPr>
              <a:t>MAN – WILDLIFE CONFLICTS</a:t>
            </a:r>
          </a:p>
          <a:p>
            <a:pPr lvl="1" algn="just"/>
            <a:r>
              <a:rPr lang="en-US" sz="2400" dirty="0" smtClean="0"/>
              <a:t>Due to the lack of stable food and disruption of movement, wild animals came out of forest area and attack the agricultural field and humans and in turn got killed by the humans.</a:t>
            </a:r>
          </a:p>
          <a:p>
            <a:pPr lvl="1" algn="just"/>
            <a:endParaRPr lang="en-US" sz="2400" dirty="0" smtClean="0"/>
          </a:p>
          <a:p>
            <a:pPr algn="just">
              <a:buFont typeface="Wingdings" pitchFamily="2" charset="2"/>
              <a:buChar char="Ø"/>
            </a:pPr>
            <a:r>
              <a:rPr lang="en-US" sz="2400" dirty="0" smtClean="0"/>
              <a:t>4.	</a:t>
            </a:r>
            <a:r>
              <a:rPr lang="en-US" sz="2400" dirty="0" smtClean="0">
                <a:solidFill>
                  <a:srgbClr val="002060"/>
                </a:solidFill>
              </a:rPr>
              <a:t>INTRODUCTION OF EXOTIC SPECIES</a:t>
            </a:r>
          </a:p>
          <a:p>
            <a:pPr lvl="1" algn="just"/>
            <a:r>
              <a:rPr lang="en-US" sz="2400" dirty="0" smtClean="0"/>
              <a:t>Organisms introduced into new habitats where they are not native are termed as exotics are also considered as Biological Pollutants.</a:t>
            </a:r>
          </a:p>
          <a:p>
            <a:pPr lvl="1" algn="just"/>
            <a:endParaRPr lang="en-US" sz="2400" dirty="0" smtClean="0"/>
          </a:p>
          <a:p>
            <a:pPr algn="just">
              <a:buFont typeface="Wingdings" pitchFamily="2" charset="2"/>
              <a:buChar char="Ø"/>
            </a:pPr>
            <a:r>
              <a:rPr lang="en-US" sz="2400" b="1" dirty="0" smtClean="0"/>
              <a:t> 5.	</a:t>
            </a:r>
            <a:r>
              <a:rPr lang="en-US" sz="2400" dirty="0" smtClean="0">
                <a:solidFill>
                  <a:srgbClr val="002060"/>
                </a:solidFill>
              </a:rPr>
              <a:t>CLIMATE CHANGE AND ENVIRONMENTAL POLLUTION</a:t>
            </a:r>
          </a:p>
          <a:p>
            <a:pPr algn="just">
              <a:buFont typeface="Wingdings" pitchFamily="2" charset="2"/>
              <a:buChar char="Ø"/>
            </a:pPr>
            <a:endParaRPr lang="en-US" sz="2400" dirty="0" smtClean="0">
              <a:solidFill>
                <a:srgbClr val="002060"/>
              </a:solidFill>
            </a:endParaRPr>
          </a:p>
          <a:p>
            <a:pPr lvl="1" algn="just">
              <a:buFont typeface="Wingdings" pitchFamily="2" charset="2"/>
              <a:buChar char="§"/>
            </a:pPr>
            <a:r>
              <a:rPr lang="en-US" sz="2400" dirty="0" smtClean="0"/>
              <a:t>A changing global climate threatens species and ecosystems.</a:t>
            </a:r>
          </a:p>
          <a:p>
            <a:pPr lvl="1" algn="just">
              <a:buFont typeface="Wingdings" pitchFamily="2" charset="2"/>
              <a:buChar char="§"/>
            </a:pPr>
            <a:endParaRPr lang="en-US" sz="2400" dirty="0" smtClean="0"/>
          </a:p>
          <a:p>
            <a:pPr lvl="1" algn="just">
              <a:buFont typeface="Wingdings" pitchFamily="2" charset="2"/>
              <a:buChar char="§"/>
            </a:pPr>
            <a:r>
              <a:rPr lang="en-US" sz="2400" dirty="0" smtClean="0"/>
              <a:t>The air, water and soil pollution are the major factor to extinct  number of species in both terrestrial and aquatic ecosystems.</a:t>
            </a:r>
          </a:p>
          <a:p>
            <a:endParaRPr lang="en-US" sz="2000"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99533" y="685800"/>
            <a:ext cx="8051800" cy="5109091"/>
          </a:xfrm>
          <a:prstGeom prst="rect">
            <a:avLst/>
          </a:prstGeom>
        </p:spPr>
        <p:txBody>
          <a:bodyPr wrap="square">
            <a:spAutoFit/>
          </a:bodyPr>
          <a:lstStyle/>
          <a:p>
            <a:pPr>
              <a:spcBef>
                <a:spcPts val="600"/>
              </a:spcBef>
            </a:pPr>
            <a:r>
              <a:rPr lang="en-US" sz="2800" b="1" dirty="0">
                <a:latin typeface="Times New Roman" pitchFamily="18" charset="0"/>
                <a:cs typeface="Times New Roman" pitchFamily="18" charset="0"/>
              </a:rPr>
              <a:t>Biodiversity at Global, National and Local </a:t>
            </a:r>
            <a:r>
              <a:rPr lang="en-US" sz="2800" b="1" dirty="0" smtClean="0">
                <a:latin typeface="Times New Roman" pitchFamily="18" charset="0"/>
                <a:cs typeface="Times New Roman" pitchFamily="18" charset="0"/>
              </a:rPr>
              <a:t>Levels</a:t>
            </a:r>
            <a:endParaRPr lang="en-US" sz="2800" b="1" dirty="0">
              <a:latin typeface="Times New Roman" pitchFamily="18" charset="0"/>
              <a:cs typeface="Times New Roman" pitchFamily="18" charset="0"/>
            </a:endParaRPr>
          </a:p>
          <a:p>
            <a:pPr marL="285750" indent="-285750" algn="just">
              <a:lnSpc>
                <a:spcPct val="150000"/>
              </a:lnSpc>
              <a:spcBef>
                <a:spcPts val="600"/>
              </a:spcBef>
              <a:buClr>
                <a:srgbClr val="FF0000"/>
              </a:buClr>
              <a:buFont typeface="Wingdings" pitchFamily="2" charset="2"/>
              <a:buChar char="v"/>
            </a:pPr>
            <a:r>
              <a:rPr lang="en-US" sz="2400" dirty="0">
                <a:latin typeface="Times New Roman" pitchFamily="18" charset="0"/>
                <a:cs typeface="Times New Roman" pitchFamily="18" charset="0"/>
              </a:rPr>
              <a:t>1.8 million known species have been documented.  Estimated number of species of plants and animals could be 15-20billion, that means majority of species are yet to be discovered.</a:t>
            </a:r>
          </a:p>
          <a:p>
            <a:pPr marL="285750" indent="-285750" algn="just">
              <a:lnSpc>
                <a:spcPct val="150000"/>
              </a:lnSpc>
              <a:spcBef>
                <a:spcPts val="600"/>
              </a:spcBef>
              <a:buClr>
                <a:srgbClr val="FF0000"/>
              </a:buClr>
              <a:buFont typeface="Wingdings" pitchFamily="2" charset="2"/>
              <a:buChar char="v"/>
            </a:pPr>
            <a:r>
              <a:rPr lang="en-US" sz="2400" dirty="0">
                <a:latin typeface="Times New Roman" pitchFamily="18" charset="0"/>
                <a:cs typeface="Times New Roman" pitchFamily="18" charset="0"/>
              </a:rPr>
              <a:t>If biodiversity should form the ‘common property resource’, to be shared by all nations, there is no reason to exclude oil, uranium or even intellectual and technological expertise as global assets. </a:t>
            </a:r>
          </a:p>
        </p:txBody>
      </p:sp>
    </p:spTree>
    <p:extLst>
      <p:ext uri="{BB962C8B-B14F-4D97-AF65-F5344CB8AC3E}">
        <p14:creationId xmlns:p14="http://schemas.microsoft.com/office/powerpoint/2010/main" val="16437104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609600"/>
            <a:ext cx="8153400" cy="5463034"/>
          </a:xfrm>
          <a:prstGeom prst="rect">
            <a:avLst/>
          </a:prstGeom>
        </p:spPr>
        <p:txBody>
          <a:bodyPr wrap="square">
            <a:spAutoFit/>
          </a:bodyPr>
          <a:lstStyle/>
          <a:p>
            <a:pPr marL="285750" indent="-285750" algn="just">
              <a:lnSpc>
                <a:spcPct val="150000"/>
              </a:lnSpc>
              <a:spcBef>
                <a:spcPts val="600"/>
              </a:spcBef>
              <a:buClr>
                <a:srgbClr val="FF0000"/>
              </a:buClr>
              <a:buFont typeface="Wingdings" pitchFamily="2" charset="2"/>
              <a:buChar char="v"/>
            </a:pPr>
            <a:r>
              <a:rPr lang="en-US" sz="2400" dirty="0">
                <a:latin typeface="Times New Roman" pitchFamily="18" charset="0"/>
                <a:cs typeface="Times New Roman" pitchFamily="18" charset="0"/>
              </a:rPr>
              <a:t>World Heritage sites include</a:t>
            </a:r>
            <a:r>
              <a:rPr lang="en-US" sz="2400" dirty="0" smtClean="0">
                <a:latin typeface="Times New Roman" pitchFamily="18" charset="0"/>
                <a:cs typeface="Times New Roman" pitchFamily="18" charset="0"/>
              </a:rPr>
              <a:t>: </a:t>
            </a:r>
            <a:r>
              <a:rPr lang="en-US" sz="2400" dirty="0" err="1" smtClean="0">
                <a:latin typeface="Times New Roman" pitchFamily="18" charset="0"/>
                <a:cs typeface="Times New Roman" pitchFamily="18" charset="0"/>
              </a:rPr>
              <a:t>Manas</a:t>
            </a:r>
            <a:r>
              <a:rPr lang="en-US" sz="2400" dirty="0" smtClean="0">
                <a:latin typeface="Times New Roman" pitchFamily="18" charset="0"/>
                <a:cs typeface="Times New Roman" pitchFamily="18" charset="0"/>
              </a:rPr>
              <a:t> Sanctuary </a:t>
            </a:r>
            <a:r>
              <a:rPr lang="en-US" sz="2400" dirty="0">
                <a:latin typeface="Times New Roman" pitchFamily="18" charset="0"/>
                <a:cs typeface="Times New Roman" pitchFamily="18" charset="0"/>
              </a:rPr>
              <a:t>at India- Bhutan Boarder</a:t>
            </a:r>
          </a:p>
          <a:p>
            <a:pPr marL="1084263" indent="-285750" algn="just">
              <a:lnSpc>
                <a:spcPct val="150000"/>
              </a:lnSpc>
              <a:spcBef>
                <a:spcPts val="600"/>
              </a:spcBef>
              <a:buClr>
                <a:srgbClr val="FF0000"/>
              </a:buClr>
              <a:buFont typeface="Wingdings" pitchFamily="2" charset="2"/>
              <a:buChar char="§"/>
            </a:pPr>
            <a:r>
              <a:rPr lang="en-US" sz="2400" dirty="0" err="1">
                <a:latin typeface="Times New Roman" pitchFamily="18" charset="0"/>
                <a:cs typeface="Times New Roman" pitchFamily="18" charset="0"/>
              </a:rPr>
              <a:t>Kaziranga</a:t>
            </a:r>
            <a:r>
              <a:rPr lang="en-US" sz="2400" dirty="0">
                <a:latin typeface="Times New Roman" pitchFamily="18" charset="0"/>
                <a:cs typeface="Times New Roman" pitchFamily="18" charset="0"/>
              </a:rPr>
              <a:t> in Assam</a:t>
            </a:r>
          </a:p>
          <a:p>
            <a:pPr marL="1084263" indent="-285750" algn="just">
              <a:lnSpc>
                <a:spcPct val="150000"/>
              </a:lnSpc>
              <a:spcBef>
                <a:spcPts val="600"/>
              </a:spcBef>
              <a:buClr>
                <a:srgbClr val="FF0000"/>
              </a:buClr>
              <a:buFont typeface="Wingdings" pitchFamily="2" charset="2"/>
              <a:buChar char="§"/>
            </a:pPr>
            <a:r>
              <a:rPr lang="en-US" sz="2400" dirty="0" err="1">
                <a:latin typeface="Times New Roman" pitchFamily="18" charset="0"/>
                <a:cs typeface="Times New Roman" pitchFamily="18" charset="0"/>
              </a:rPr>
              <a:t>Bharatpur</a:t>
            </a:r>
            <a:r>
              <a:rPr lang="en-US" sz="2400" dirty="0">
                <a:latin typeface="Times New Roman" pitchFamily="18" charset="0"/>
                <a:cs typeface="Times New Roman" pitchFamily="18" charset="0"/>
              </a:rPr>
              <a:t> in UP</a:t>
            </a:r>
          </a:p>
          <a:p>
            <a:pPr marL="1084263" indent="-285750" algn="just">
              <a:lnSpc>
                <a:spcPct val="150000"/>
              </a:lnSpc>
              <a:spcBef>
                <a:spcPts val="600"/>
              </a:spcBef>
              <a:buClr>
                <a:srgbClr val="FF0000"/>
              </a:buClr>
              <a:buFont typeface="Wingdings" pitchFamily="2" charset="2"/>
              <a:buChar char="§"/>
            </a:pPr>
            <a:r>
              <a:rPr lang="en-US" sz="2400" dirty="0" err="1">
                <a:latin typeface="Times New Roman" pitchFamily="18" charset="0"/>
                <a:cs typeface="Times New Roman" pitchFamily="18" charset="0"/>
              </a:rPr>
              <a:t>Nandadevi</a:t>
            </a:r>
            <a:r>
              <a:rPr lang="en-US" sz="2400" dirty="0">
                <a:latin typeface="Times New Roman" pitchFamily="18" charset="0"/>
                <a:cs typeface="Times New Roman" pitchFamily="18" charset="0"/>
              </a:rPr>
              <a:t> in the Himalayas</a:t>
            </a:r>
          </a:p>
          <a:p>
            <a:pPr marL="1084263" indent="-285750" algn="just">
              <a:lnSpc>
                <a:spcPct val="150000"/>
              </a:lnSpc>
              <a:spcBef>
                <a:spcPts val="600"/>
              </a:spcBef>
              <a:buClr>
                <a:srgbClr val="FF0000"/>
              </a:buClr>
              <a:buFont typeface="Wingdings" pitchFamily="2" charset="2"/>
              <a:buChar char="§"/>
            </a:pPr>
            <a:r>
              <a:rPr lang="en-US" sz="2400" dirty="0" err="1">
                <a:latin typeface="Times New Roman" pitchFamily="18" charset="0"/>
                <a:cs typeface="Times New Roman" pitchFamily="18" charset="0"/>
              </a:rPr>
              <a:t>Sunderbans</a:t>
            </a:r>
            <a:r>
              <a:rPr lang="en-US" sz="2400" dirty="0">
                <a:latin typeface="Times New Roman" pitchFamily="18" charset="0"/>
                <a:cs typeface="Times New Roman" pitchFamily="18" charset="0"/>
              </a:rPr>
              <a:t> in West Bengal</a:t>
            </a:r>
          </a:p>
          <a:p>
            <a:pPr marL="285750" indent="-285750" algn="just">
              <a:lnSpc>
                <a:spcPct val="150000"/>
              </a:lnSpc>
              <a:spcBef>
                <a:spcPts val="600"/>
              </a:spcBef>
              <a:buClr>
                <a:srgbClr val="FF0000"/>
              </a:buClr>
              <a:buFont typeface="Wingdings" pitchFamily="2" charset="2"/>
              <a:buChar char="v"/>
            </a:pPr>
            <a:r>
              <a:rPr lang="en-US" sz="2400" dirty="0">
                <a:latin typeface="Times New Roman" pitchFamily="18" charset="0"/>
                <a:cs typeface="Times New Roman" pitchFamily="18" charset="0"/>
              </a:rPr>
              <a:t>India has signed the Convention in the Trade of Endangered Species (CITES), to reduce the utilization of endangered plants and animals.</a:t>
            </a:r>
            <a:endParaRPr lang="en-US" sz="2400" dirty="0">
              <a:latin typeface="Times New Roman" pitchFamily="18" charset="0"/>
              <a:cs typeface="Times New Roman" pitchFamily="18" charset="0"/>
            </a:endParaRPr>
          </a:p>
        </p:txBody>
      </p:sp>
    </p:spTree>
    <p:extLst>
      <p:ext uri="{BB962C8B-B14F-4D97-AF65-F5344CB8AC3E}">
        <p14:creationId xmlns:p14="http://schemas.microsoft.com/office/powerpoint/2010/main" val="22368704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762000"/>
            <a:ext cx="8305800" cy="5324535"/>
          </a:xfrm>
          <a:prstGeom prst="rect">
            <a:avLst/>
          </a:prstGeom>
        </p:spPr>
        <p:txBody>
          <a:bodyPr wrap="square">
            <a:spAutoFit/>
          </a:bodyPr>
          <a:lstStyle/>
          <a:p>
            <a:pPr marL="285750" indent="-285750" algn="just">
              <a:lnSpc>
                <a:spcPct val="150000"/>
              </a:lnSpc>
              <a:spcBef>
                <a:spcPts val="600"/>
              </a:spcBef>
              <a:buClr>
                <a:srgbClr val="FF0000"/>
              </a:buClr>
              <a:buFont typeface="Wingdings" pitchFamily="2" charset="2"/>
              <a:buChar char="v"/>
            </a:pPr>
            <a:r>
              <a:rPr lang="en-US" sz="2000" dirty="0">
                <a:latin typeface="Times New Roman" pitchFamily="18" charset="0"/>
                <a:cs typeface="Times New Roman" pitchFamily="18" charset="0"/>
              </a:rPr>
              <a:t>MOEF is the nodal agency for implementation of CBD in India.</a:t>
            </a:r>
          </a:p>
          <a:p>
            <a:pPr marL="285750" indent="-285750" algn="just">
              <a:lnSpc>
                <a:spcPct val="150000"/>
              </a:lnSpc>
              <a:spcBef>
                <a:spcPts val="600"/>
              </a:spcBef>
              <a:buClr>
                <a:srgbClr val="FF0000"/>
              </a:buClr>
              <a:buFont typeface="Wingdings" pitchFamily="2" charset="2"/>
              <a:buChar char="v"/>
            </a:pPr>
            <a:r>
              <a:rPr lang="en-US" sz="2000" dirty="0">
                <a:latin typeface="Times New Roman" pitchFamily="18" charset="0"/>
                <a:cs typeface="Times New Roman" pitchFamily="18" charset="0"/>
              </a:rPr>
              <a:t>National Biodiversity Action Plan (NBAP) was formulated in </a:t>
            </a:r>
            <a:r>
              <a:rPr lang="en-US" sz="2000" dirty="0" smtClean="0">
                <a:latin typeface="Times New Roman" pitchFamily="18" charset="0"/>
                <a:cs typeface="Times New Roman" pitchFamily="18" charset="0"/>
              </a:rPr>
              <a:t>2000</a:t>
            </a:r>
          </a:p>
          <a:p>
            <a:pPr marL="285750" indent="-285750" algn="just">
              <a:lnSpc>
                <a:spcPct val="150000"/>
              </a:lnSpc>
              <a:spcBef>
                <a:spcPts val="600"/>
              </a:spcBef>
              <a:buClr>
                <a:srgbClr val="FF0000"/>
              </a:buClr>
              <a:buFont typeface="Wingdings" pitchFamily="2" charset="2"/>
              <a:buChar char="v"/>
            </a:pPr>
            <a:r>
              <a:rPr lang="en-US" sz="2000" b="1" dirty="0" smtClean="0">
                <a:latin typeface="Times New Roman" pitchFamily="18" charset="0"/>
                <a:cs typeface="Times New Roman" pitchFamily="18" charset="0"/>
              </a:rPr>
              <a:t>India as a mega-diversity nation</a:t>
            </a:r>
          </a:p>
          <a:p>
            <a:pPr algn="just">
              <a:lnSpc>
                <a:spcPct val="150000"/>
              </a:lnSpc>
              <a:spcBef>
                <a:spcPts val="600"/>
              </a:spcBef>
              <a:buClr>
                <a:srgbClr val="FF0000"/>
              </a:buClr>
            </a:pPr>
            <a:r>
              <a:rPr lang="en-US" sz="2000" dirty="0" smtClean="0">
                <a:latin typeface="Times New Roman" pitchFamily="18" charset="0"/>
                <a:cs typeface="Times New Roman" pitchFamily="18" charset="0"/>
              </a:rPr>
              <a:t>India </a:t>
            </a:r>
            <a:r>
              <a:rPr lang="en-US" sz="2000" dirty="0">
                <a:latin typeface="Times New Roman" pitchFamily="18" charset="0"/>
                <a:cs typeface="Times New Roman" pitchFamily="18" charset="0"/>
              </a:rPr>
              <a:t>is among the top 10-15 countries with high biodiversity.</a:t>
            </a:r>
          </a:p>
          <a:p>
            <a:pPr algn="just">
              <a:lnSpc>
                <a:spcPct val="150000"/>
              </a:lnSpc>
              <a:spcBef>
                <a:spcPts val="600"/>
              </a:spcBef>
              <a:buClr>
                <a:srgbClr val="FF0000"/>
              </a:buClr>
            </a:pPr>
            <a:r>
              <a:rPr lang="en-US" sz="2000" dirty="0">
                <a:latin typeface="Times New Roman" pitchFamily="18" charset="0"/>
                <a:cs typeface="Times New Roman" pitchFamily="18" charset="0"/>
              </a:rPr>
              <a:t>It is10th among the plant rich countries of the world and 4</a:t>
            </a:r>
            <a:r>
              <a:rPr lang="en-US" sz="2000" baseline="30000" dirty="0">
                <a:latin typeface="Times New Roman" pitchFamily="18" charset="0"/>
                <a:cs typeface="Times New Roman" pitchFamily="18" charset="0"/>
              </a:rPr>
              <a:t>th</a:t>
            </a:r>
            <a:r>
              <a:rPr lang="en-US" sz="2000" dirty="0">
                <a:latin typeface="Times New Roman" pitchFamily="18" charset="0"/>
                <a:cs typeface="Times New Roman" pitchFamily="18" charset="0"/>
              </a:rPr>
              <a:t> among the Asian countries.</a:t>
            </a:r>
          </a:p>
          <a:p>
            <a:pPr algn="just">
              <a:lnSpc>
                <a:spcPct val="150000"/>
              </a:lnSpc>
              <a:spcBef>
                <a:spcPts val="600"/>
              </a:spcBef>
              <a:buClr>
                <a:srgbClr val="FF0000"/>
              </a:buClr>
            </a:pPr>
            <a:r>
              <a:rPr lang="en-US" sz="2000" dirty="0">
                <a:latin typeface="Times New Roman" pitchFamily="18" charset="0"/>
                <a:cs typeface="Times New Roman" pitchFamily="18" charset="0"/>
              </a:rPr>
              <a:t>	350 mammal species – 8</a:t>
            </a:r>
            <a:r>
              <a:rPr lang="en-US" sz="2000" baseline="30000" dirty="0">
                <a:latin typeface="Times New Roman" pitchFamily="18" charset="0"/>
                <a:cs typeface="Times New Roman" pitchFamily="18" charset="0"/>
              </a:rPr>
              <a:t>th</a:t>
            </a:r>
            <a:r>
              <a:rPr lang="en-US" sz="2000" dirty="0">
                <a:latin typeface="Times New Roman" pitchFamily="18" charset="0"/>
                <a:cs typeface="Times New Roman" pitchFamily="18" charset="0"/>
              </a:rPr>
              <a:t> in the world</a:t>
            </a:r>
          </a:p>
          <a:p>
            <a:pPr algn="just">
              <a:lnSpc>
                <a:spcPct val="150000"/>
              </a:lnSpc>
              <a:spcBef>
                <a:spcPts val="600"/>
              </a:spcBef>
              <a:buClr>
                <a:srgbClr val="FF0000"/>
              </a:buClr>
            </a:pPr>
            <a:r>
              <a:rPr lang="en-US" sz="2000" dirty="0">
                <a:latin typeface="Times New Roman" pitchFamily="18" charset="0"/>
                <a:cs typeface="Times New Roman" pitchFamily="18" charset="0"/>
              </a:rPr>
              <a:t>	1200 bird species – 8</a:t>
            </a:r>
            <a:r>
              <a:rPr lang="en-US" sz="2000" baseline="30000" dirty="0">
                <a:latin typeface="Times New Roman" pitchFamily="18" charset="0"/>
                <a:cs typeface="Times New Roman" pitchFamily="18" charset="0"/>
              </a:rPr>
              <a:t>th</a:t>
            </a:r>
            <a:r>
              <a:rPr lang="en-US" sz="2000" dirty="0">
                <a:latin typeface="Times New Roman" pitchFamily="18" charset="0"/>
                <a:cs typeface="Times New Roman" pitchFamily="18" charset="0"/>
              </a:rPr>
              <a:t> in the world</a:t>
            </a:r>
          </a:p>
          <a:p>
            <a:pPr algn="just">
              <a:lnSpc>
                <a:spcPct val="150000"/>
              </a:lnSpc>
              <a:spcBef>
                <a:spcPts val="600"/>
              </a:spcBef>
              <a:buClr>
                <a:srgbClr val="FF0000"/>
              </a:buClr>
            </a:pPr>
            <a:r>
              <a:rPr lang="en-US" sz="2000" dirty="0">
                <a:latin typeface="Times New Roman" pitchFamily="18" charset="0"/>
                <a:cs typeface="Times New Roman" pitchFamily="18" charset="0"/>
              </a:rPr>
              <a:t>	453 reptile species -5</a:t>
            </a:r>
            <a:r>
              <a:rPr lang="en-US" sz="2000" baseline="30000" dirty="0">
                <a:latin typeface="Times New Roman" pitchFamily="18" charset="0"/>
                <a:cs typeface="Times New Roman" pitchFamily="18" charset="0"/>
              </a:rPr>
              <a:t>th</a:t>
            </a:r>
            <a:r>
              <a:rPr lang="en-US" sz="2000" dirty="0">
                <a:latin typeface="Times New Roman" pitchFamily="18" charset="0"/>
                <a:cs typeface="Times New Roman" pitchFamily="18" charset="0"/>
              </a:rPr>
              <a:t> in the world</a:t>
            </a:r>
          </a:p>
          <a:p>
            <a:pPr algn="just">
              <a:lnSpc>
                <a:spcPct val="150000"/>
              </a:lnSpc>
              <a:spcBef>
                <a:spcPts val="600"/>
              </a:spcBef>
              <a:buClr>
                <a:srgbClr val="FF0000"/>
              </a:buClr>
            </a:pPr>
            <a:r>
              <a:rPr lang="en-US" sz="2000" dirty="0">
                <a:latin typeface="Times New Roman" pitchFamily="18" charset="0"/>
                <a:cs typeface="Times New Roman" pitchFamily="18" charset="0"/>
              </a:rPr>
              <a:t>	45,000 plant species – 15</a:t>
            </a:r>
            <a:r>
              <a:rPr lang="en-US" sz="2000" baseline="30000" dirty="0">
                <a:latin typeface="Times New Roman" pitchFamily="18" charset="0"/>
                <a:cs typeface="Times New Roman" pitchFamily="18" charset="0"/>
              </a:rPr>
              <a:t>th</a:t>
            </a:r>
            <a:r>
              <a:rPr lang="en-US" sz="2000" dirty="0">
                <a:latin typeface="Times New Roman" pitchFamily="18" charset="0"/>
                <a:cs typeface="Times New Roman" pitchFamily="18" charset="0"/>
              </a:rPr>
              <a:t> in the world</a:t>
            </a:r>
            <a:endParaRPr lang="en-US" sz="2000" dirty="0">
              <a:latin typeface="Times New Roman" pitchFamily="18" charset="0"/>
              <a:cs typeface="Times New Roman" pitchFamily="18" charset="0"/>
            </a:endParaRPr>
          </a:p>
        </p:txBody>
      </p:sp>
    </p:spTree>
    <p:extLst>
      <p:ext uri="{BB962C8B-B14F-4D97-AF65-F5344CB8AC3E}">
        <p14:creationId xmlns:p14="http://schemas.microsoft.com/office/powerpoint/2010/main" val="926009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287963"/>
          </a:xfrm>
        </p:spPr>
        <p:txBody>
          <a:bodyPr>
            <a:normAutofit fontScale="62500" lnSpcReduction="20000"/>
          </a:bodyPr>
          <a:lstStyle/>
          <a:p>
            <a:pPr algn="just">
              <a:lnSpc>
                <a:spcPct val="150000"/>
              </a:lnSpc>
              <a:spcBef>
                <a:spcPts val="1200"/>
              </a:spcBef>
            </a:pPr>
            <a:r>
              <a:rPr lang="en-US" b="1" i="1" dirty="0">
                <a:solidFill>
                  <a:schemeClr val="accent1">
                    <a:lumMod val="75000"/>
                  </a:schemeClr>
                </a:solidFill>
                <a:latin typeface="Bookman Old Style" pitchFamily="18" charset="0"/>
              </a:rPr>
              <a:t>Definition</a:t>
            </a:r>
            <a:r>
              <a:rPr lang="en-US" b="1" dirty="0">
                <a:solidFill>
                  <a:schemeClr val="accent1">
                    <a:lumMod val="75000"/>
                  </a:schemeClr>
                </a:solidFill>
                <a:latin typeface="Bookman Old Style" pitchFamily="18" charset="0"/>
              </a:rPr>
              <a:t>: </a:t>
            </a:r>
            <a:r>
              <a:rPr lang="en-US" dirty="0">
                <a:latin typeface="Bookman Old Style" pitchFamily="18" charset="0"/>
              </a:rPr>
              <a:t>Biodiversity deals with the degree of nature’s variety in the biosphere (Life on Earth).  Biologists most often define “Biodiversity” as the “Totality of genes, species and ecosystems of a region”.</a:t>
            </a:r>
          </a:p>
          <a:p>
            <a:pPr algn="just">
              <a:lnSpc>
                <a:spcPct val="150000"/>
              </a:lnSpc>
              <a:spcBef>
                <a:spcPts val="1200"/>
              </a:spcBef>
            </a:pPr>
            <a:r>
              <a:rPr lang="en-US" dirty="0">
                <a:latin typeface="Bookman Old Style" pitchFamily="18" charset="0"/>
              </a:rPr>
              <a:t>	Biodiversity is the variety and difference in genes among the individuals of a species, the variety and richness of all the plant and animal species at different scales in space in a region, in the country and the world and the types of ecosystem both terrestrial and aquatic within a definite area.</a:t>
            </a:r>
          </a:p>
          <a:p>
            <a:pPr algn="just">
              <a:lnSpc>
                <a:spcPct val="150000"/>
              </a:lnSpc>
              <a:spcBef>
                <a:spcPts val="1200"/>
              </a:spcBef>
            </a:pPr>
            <a:r>
              <a:rPr lang="en-US" dirty="0">
                <a:latin typeface="Bookman Old Style" pitchFamily="18" charset="0"/>
              </a:rPr>
              <a:t>	Nearly 3.5 billion years of evolution has produced millions of distinct biological species on Earth today.</a:t>
            </a:r>
            <a:endParaRPr lang="en-US" dirty="0"/>
          </a:p>
          <a:p>
            <a:endParaRPr lang="en-US" dirty="0"/>
          </a:p>
        </p:txBody>
      </p:sp>
    </p:spTree>
    <p:extLst>
      <p:ext uri="{BB962C8B-B14F-4D97-AF65-F5344CB8AC3E}">
        <p14:creationId xmlns:p14="http://schemas.microsoft.com/office/powerpoint/2010/main" val="32401000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0" y="762000"/>
            <a:ext cx="8305800" cy="5770811"/>
          </a:xfrm>
          <a:prstGeom prst="rect">
            <a:avLst/>
          </a:prstGeom>
        </p:spPr>
        <p:txBody>
          <a:bodyPr wrap="square">
            <a:spAutoFit/>
          </a:bodyPr>
          <a:lstStyle/>
          <a:p>
            <a:pPr algn="just">
              <a:lnSpc>
                <a:spcPct val="150000"/>
              </a:lnSpc>
              <a:spcBef>
                <a:spcPts val="600"/>
              </a:spcBef>
              <a:buClr>
                <a:srgbClr val="FF0000"/>
              </a:buClr>
            </a:pPr>
            <a:r>
              <a:rPr lang="en-US" dirty="0">
                <a:latin typeface="Bookman Old Style" pitchFamily="18" charset="0"/>
              </a:rPr>
              <a:t>18% Indian plants are endemic to the country and found nowhere in the world </a:t>
            </a:r>
          </a:p>
          <a:p>
            <a:pPr algn="just">
              <a:lnSpc>
                <a:spcPct val="150000"/>
              </a:lnSpc>
              <a:spcBef>
                <a:spcPts val="600"/>
              </a:spcBef>
              <a:buClr>
                <a:srgbClr val="FF0000"/>
              </a:buClr>
            </a:pPr>
            <a:r>
              <a:rPr lang="en-US" dirty="0">
                <a:latin typeface="Bookman Old Style" pitchFamily="18" charset="0"/>
              </a:rPr>
              <a:t>62% amphibians are endemic</a:t>
            </a:r>
          </a:p>
          <a:p>
            <a:pPr algn="just">
              <a:lnSpc>
                <a:spcPct val="150000"/>
              </a:lnSpc>
              <a:spcBef>
                <a:spcPts val="600"/>
              </a:spcBef>
              <a:buClr>
                <a:srgbClr val="FF0000"/>
              </a:buClr>
            </a:pPr>
            <a:r>
              <a:rPr lang="en-US" dirty="0">
                <a:latin typeface="Bookman Old Style" pitchFamily="18" charset="0"/>
              </a:rPr>
              <a:t>50% of the lizards are endemic </a:t>
            </a:r>
          </a:p>
          <a:p>
            <a:pPr algn="just">
              <a:lnSpc>
                <a:spcPct val="150000"/>
              </a:lnSpc>
              <a:spcBef>
                <a:spcPts val="600"/>
              </a:spcBef>
              <a:buClr>
                <a:srgbClr val="FF0000"/>
              </a:buClr>
            </a:pPr>
            <a:r>
              <a:rPr lang="en-US" dirty="0">
                <a:latin typeface="Bookman Old Style" pitchFamily="18" charset="0"/>
              </a:rPr>
              <a:t>Gene banks have collected	- 34,000 cereals</a:t>
            </a:r>
          </a:p>
          <a:p>
            <a:pPr algn="just">
              <a:lnSpc>
                <a:spcPct val="150000"/>
              </a:lnSpc>
              <a:spcBef>
                <a:spcPts val="600"/>
              </a:spcBef>
              <a:buClr>
                <a:srgbClr val="FF0000"/>
              </a:buClr>
            </a:pPr>
            <a:r>
              <a:rPr lang="en-US" dirty="0">
                <a:latin typeface="Bookman Old Style" pitchFamily="18" charset="0"/>
              </a:rPr>
              <a:t>				- 22,000 pulses</a:t>
            </a:r>
          </a:p>
          <a:p>
            <a:pPr algn="just">
              <a:lnSpc>
                <a:spcPct val="150000"/>
              </a:lnSpc>
              <a:spcBef>
                <a:spcPts val="600"/>
              </a:spcBef>
              <a:buClr>
                <a:srgbClr val="FF0000"/>
              </a:buClr>
            </a:pPr>
            <a:r>
              <a:rPr lang="en-US" dirty="0">
                <a:latin typeface="Bookman Old Style" pitchFamily="18" charset="0"/>
              </a:rPr>
              <a:t>				- 27 breeds of cattle </a:t>
            </a:r>
          </a:p>
          <a:p>
            <a:pPr algn="just">
              <a:lnSpc>
                <a:spcPct val="150000"/>
              </a:lnSpc>
              <a:spcBef>
                <a:spcPts val="600"/>
              </a:spcBef>
              <a:buClr>
                <a:srgbClr val="FF0000"/>
              </a:buClr>
            </a:pPr>
            <a:r>
              <a:rPr lang="en-US" dirty="0">
                <a:latin typeface="Bookman Old Style" pitchFamily="18" charset="0"/>
              </a:rPr>
              <a:t>				- 40 breeds of sheep</a:t>
            </a:r>
          </a:p>
          <a:p>
            <a:pPr algn="just">
              <a:lnSpc>
                <a:spcPct val="150000"/>
              </a:lnSpc>
              <a:spcBef>
                <a:spcPts val="600"/>
              </a:spcBef>
              <a:buClr>
                <a:srgbClr val="FF0000"/>
              </a:buClr>
            </a:pPr>
            <a:r>
              <a:rPr lang="en-US" dirty="0">
                <a:latin typeface="Bookman Old Style" pitchFamily="18" charset="0"/>
              </a:rPr>
              <a:t>				- 22 breeds of goat</a:t>
            </a:r>
          </a:p>
          <a:p>
            <a:pPr algn="just">
              <a:lnSpc>
                <a:spcPct val="150000"/>
              </a:lnSpc>
              <a:spcBef>
                <a:spcPts val="600"/>
              </a:spcBef>
              <a:buClr>
                <a:srgbClr val="FF0000"/>
              </a:buClr>
            </a:pPr>
            <a:r>
              <a:rPr lang="en-US" dirty="0">
                <a:latin typeface="Bookman Old Style" pitchFamily="18" charset="0"/>
              </a:rPr>
              <a:t>				- 8 breeds of buffalos</a:t>
            </a:r>
          </a:p>
          <a:p>
            <a:pPr algn="just">
              <a:lnSpc>
                <a:spcPct val="150000"/>
              </a:lnSpc>
              <a:spcBef>
                <a:spcPts val="600"/>
              </a:spcBef>
              <a:buClr>
                <a:srgbClr val="FF0000"/>
              </a:buClr>
            </a:pPr>
            <a:r>
              <a:rPr lang="en-US" dirty="0">
                <a:latin typeface="Bookman Old Style" pitchFamily="18" charset="0"/>
              </a:rPr>
              <a:t>Many of these are dying out due to misguided adoption of all foreign things. </a:t>
            </a:r>
          </a:p>
        </p:txBody>
      </p:sp>
    </p:spTree>
    <p:extLst>
      <p:ext uri="{BB962C8B-B14F-4D97-AF65-F5344CB8AC3E}">
        <p14:creationId xmlns:p14="http://schemas.microsoft.com/office/powerpoint/2010/main" val="26378652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04800"/>
            <a:ext cx="8763000" cy="5632311"/>
          </a:xfrm>
          <a:prstGeom prst="rect">
            <a:avLst/>
          </a:prstGeom>
          <a:noFill/>
        </p:spPr>
        <p:txBody>
          <a:bodyPr wrap="square" rtlCol="0">
            <a:spAutoFit/>
          </a:bodyPr>
          <a:lstStyle/>
          <a:p>
            <a:pPr algn="ctr"/>
            <a:r>
              <a:rPr lang="en-US" sz="2800" b="1" dirty="0" smtClean="0"/>
              <a:t>ENDANGERED AND ENDEMIC  SPECIES IN INDIA</a:t>
            </a:r>
          </a:p>
          <a:p>
            <a:pPr algn="just"/>
            <a:endParaRPr lang="en-US" sz="2000" b="1" dirty="0" smtClean="0">
              <a:solidFill>
                <a:srgbClr val="C00000"/>
              </a:solidFill>
            </a:endParaRPr>
          </a:p>
          <a:p>
            <a:pPr lvl="0" algn="just"/>
            <a:r>
              <a:rPr lang="en-US" sz="2400" dirty="0" smtClean="0"/>
              <a:t>According </a:t>
            </a:r>
            <a:r>
              <a:rPr lang="en-US" sz="2400" dirty="0"/>
              <a:t>to The International Union of Conservation of Nature and Natural Resources (IUCN), the species that considered in imminent danger of extinction and whose survival is unlikely, if factors causing their decline continue to operate</a:t>
            </a:r>
            <a:r>
              <a:rPr lang="en-US" sz="2400" dirty="0" smtClean="0"/>
              <a:t>.</a:t>
            </a:r>
          </a:p>
          <a:p>
            <a:pPr lvl="0" algn="just">
              <a:buFont typeface="Wingdings" pitchFamily="2" charset="2"/>
              <a:buChar char="Ø"/>
            </a:pPr>
            <a:endParaRPr lang="en-US" sz="2400" dirty="0"/>
          </a:p>
          <a:p>
            <a:pPr lvl="0" algn="just">
              <a:buFont typeface="Wingdings" pitchFamily="2" charset="2"/>
              <a:buChar char="Ø"/>
            </a:pPr>
            <a:r>
              <a:rPr lang="en-US" sz="2400" dirty="0"/>
              <a:t>Out of about 47,000 species of plants in our country, 7000 are </a:t>
            </a:r>
            <a:r>
              <a:rPr lang="en-US" sz="2400" dirty="0" smtClean="0"/>
              <a:t>endemic.</a:t>
            </a:r>
          </a:p>
          <a:p>
            <a:pPr lvl="0" algn="just">
              <a:buFont typeface="Wingdings" pitchFamily="2" charset="2"/>
              <a:buChar char="Ø"/>
            </a:pPr>
            <a:endParaRPr lang="en-US" sz="2400" dirty="0"/>
          </a:p>
          <a:p>
            <a:pPr lvl="0" algn="just">
              <a:buFont typeface="Wingdings" pitchFamily="2" charset="2"/>
              <a:buChar char="Ø"/>
            </a:pPr>
            <a:r>
              <a:rPr lang="en-US" sz="2400" dirty="0" smtClean="0"/>
              <a:t>In India, </a:t>
            </a:r>
            <a:r>
              <a:rPr lang="en-US" sz="2400" dirty="0"/>
              <a:t>53 species of mammals, 69 birds, 23 reptiles and 3 </a:t>
            </a:r>
            <a:r>
              <a:rPr lang="en-US" sz="2400" dirty="0" smtClean="0"/>
              <a:t>amphibians are considered as threatened species.</a:t>
            </a:r>
          </a:p>
          <a:p>
            <a:pPr lvl="0" algn="just">
              <a:buFont typeface="Wingdings" pitchFamily="2" charset="2"/>
              <a:buChar char="Ø"/>
            </a:pPr>
            <a:endParaRPr lang="en-US" sz="2400" dirty="0"/>
          </a:p>
          <a:p>
            <a:pPr lvl="0" algn="just">
              <a:buFont typeface="Wingdings" pitchFamily="2" charset="2"/>
              <a:buChar char="Ø"/>
            </a:pPr>
            <a:r>
              <a:rPr lang="en-US" sz="2400" dirty="0"/>
              <a:t>As many as 3,000- 4,000 higher plants may be under high degree of threat in </a:t>
            </a:r>
            <a:r>
              <a:rPr lang="en-US" sz="2400" dirty="0" smtClean="0"/>
              <a:t>India.</a:t>
            </a:r>
            <a:endParaRPr lang="en-US" sz="2400"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fontScale="90000"/>
          </a:bodyPr>
          <a:lstStyle/>
          <a:p>
            <a:pPr algn="just"/>
            <a:r>
              <a:rPr lang="en-US" sz="3200" b="1" dirty="0" smtClean="0">
                <a:solidFill>
                  <a:srgbClr val="FF0000"/>
                </a:solidFill>
              </a:rPr>
              <a:t>Red Data Book </a:t>
            </a:r>
            <a:r>
              <a:rPr lang="en-US" sz="3200" b="1" dirty="0" smtClean="0"/>
              <a:t>of IUCN( International Union for Conservation of Nature and Natural Resources, 1964) </a:t>
            </a:r>
            <a:endParaRPr lang="en-US" sz="3200" b="1" dirty="0"/>
          </a:p>
        </p:txBody>
      </p:sp>
      <p:sp>
        <p:nvSpPr>
          <p:cNvPr id="3" name="Content Placeholder 2"/>
          <p:cNvSpPr>
            <a:spLocks noGrp="1"/>
          </p:cNvSpPr>
          <p:nvPr>
            <p:ph idx="1"/>
          </p:nvPr>
        </p:nvSpPr>
        <p:spPr/>
        <p:txBody>
          <a:bodyPr>
            <a:normAutofit/>
          </a:bodyPr>
          <a:lstStyle/>
          <a:p>
            <a:pPr algn="just">
              <a:buNone/>
            </a:pPr>
            <a:r>
              <a:rPr lang="en-US" sz="2800" dirty="0" smtClean="0"/>
              <a:t>Classification of plant and animal as per </a:t>
            </a:r>
            <a:r>
              <a:rPr lang="en-US" sz="2800" dirty="0" smtClean="0">
                <a:solidFill>
                  <a:srgbClr val="FF3300"/>
                </a:solidFill>
              </a:rPr>
              <a:t>Red Data </a:t>
            </a:r>
            <a:r>
              <a:rPr lang="en-US" sz="2800" dirty="0" smtClean="0">
                <a:solidFill>
                  <a:srgbClr val="FF3300"/>
                </a:solidFill>
              </a:rPr>
              <a:t>Book</a:t>
            </a:r>
          </a:p>
          <a:p>
            <a:pPr algn="just">
              <a:buNone/>
            </a:pPr>
            <a:endParaRPr lang="en-US" sz="2800" dirty="0" smtClean="0">
              <a:solidFill>
                <a:srgbClr val="FF3300"/>
              </a:solidFill>
            </a:endParaRPr>
          </a:p>
          <a:p>
            <a:r>
              <a:rPr lang="en-US" sz="2800" dirty="0" smtClean="0"/>
              <a:t>Endangered (E)</a:t>
            </a:r>
          </a:p>
          <a:p>
            <a:r>
              <a:rPr lang="en-US" sz="2800" dirty="0" smtClean="0"/>
              <a:t>Vulnerable (V)</a:t>
            </a:r>
          </a:p>
          <a:p>
            <a:r>
              <a:rPr lang="en-US" sz="2800" dirty="0" smtClean="0"/>
              <a:t>Rare (R)</a:t>
            </a:r>
          </a:p>
          <a:p>
            <a:r>
              <a:rPr lang="en-US" sz="2800" dirty="0" smtClean="0"/>
              <a:t>Threatened (T)</a:t>
            </a:r>
          </a:p>
          <a:p>
            <a:r>
              <a:rPr lang="en-US" sz="2800" dirty="0" smtClean="0"/>
              <a:t>Out of danger (O)</a:t>
            </a:r>
          </a:p>
          <a:p>
            <a:r>
              <a:rPr lang="en-US" sz="2800" dirty="0" smtClean="0"/>
              <a:t>Indeterminate (I)</a:t>
            </a:r>
          </a:p>
          <a:p>
            <a:endParaRPr lang="en-US" sz="2800" dirty="0" smtClean="0"/>
          </a:p>
          <a:p>
            <a:endParaRPr lang="en-US" sz="2800" dirty="0" smtClean="0"/>
          </a:p>
          <a:p>
            <a:endParaRPr 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fontScale="85000" lnSpcReduction="20000"/>
          </a:bodyPr>
          <a:lstStyle/>
          <a:p>
            <a:r>
              <a:rPr lang="en-US" dirty="0" smtClean="0"/>
              <a:t>Endangered (E)</a:t>
            </a:r>
          </a:p>
          <a:p>
            <a:pPr algn="just"/>
            <a:r>
              <a:rPr lang="en-US" sz="2000" dirty="0" smtClean="0"/>
              <a:t>Species whose   numbers have been  reduced to  a critical level or  whose   habitats have been  so drastically reduced that they are  deemed to be in  immediate danger of  extinction.</a:t>
            </a:r>
          </a:p>
          <a:p>
            <a:pPr algn="just"/>
            <a:r>
              <a:rPr lang="en-US" dirty="0" smtClean="0"/>
              <a:t>Vulnerable (V)</a:t>
            </a:r>
          </a:p>
          <a:p>
            <a:pPr algn="just"/>
            <a:r>
              <a:rPr lang="en-US" sz="2200" dirty="0" smtClean="0"/>
              <a:t>Species believed likely   to  move   into   the   endangered category in  the   near future if  the casual factors continue operating.</a:t>
            </a:r>
          </a:p>
          <a:p>
            <a:pPr algn="just"/>
            <a:r>
              <a:rPr lang="en-US" dirty="0" smtClean="0"/>
              <a:t>Rare (R)</a:t>
            </a:r>
          </a:p>
          <a:p>
            <a:pPr algn="just"/>
            <a:r>
              <a:rPr lang="en-US" sz="2100" dirty="0" smtClean="0"/>
              <a:t>Species with, small world  populations that are  not  at  present endangered or  vulnerable, but   are   at  risk. </a:t>
            </a:r>
          </a:p>
          <a:p>
            <a:pPr algn="just"/>
            <a:r>
              <a:rPr lang="en-US" dirty="0" smtClean="0"/>
              <a:t>Threatened (T)</a:t>
            </a:r>
          </a:p>
          <a:p>
            <a:pPr algn="just"/>
            <a:r>
              <a:rPr lang="en-US" sz="2200" dirty="0" smtClean="0"/>
              <a:t>Threatened is  used in   the   conservation  context for   species which    are   in   one   of  the categories  Endangered,  Vulnerable  and   Rare.</a:t>
            </a:r>
          </a:p>
          <a:p>
            <a:pPr algn="just"/>
            <a:r>
              <a:rPr lang="en-US" dirty="0" smtClean="0"/>
              <a:t>Out of danger (O)</a:t>
            </a:r>
          </a:p>
          <a:p>
            <a:pPr algn="just"/>
            <a:r>
              <a:rPr lang="en-US" sz="2400" dirty="0" smtClean="0"/>
              <a:t>Species formerly included in  one  of the  above   categories, but  which   are  now  considered relatively secure because effective conservation measures  have been   taken </a:t>
            </a:r>
          </a:p>
          <a:p>
            <a:pPr algn="just"/>
            <a:r>
              <a:rPr lang="en-US" dirty="0" err="1" smtClean="0"/>
              <a:t>Inderterminate</a:t>
            </a:r>
            <a:r>
              <a:rPr lang="en-US" dirty="0" smtClean="0"/>
              <a:t> (I)</a:t>
            </a:r>
          </a:p>
          <a:p>
            <a:pPr algn="just"/>
            <a:r>
              <a:rPr lang="en-US" sz="2400" dirty="0" smtClean="0"/>
              <a:t>Species that are  suspected of belonging to one  of the  first three categories, but  for  which insufficient information is  currently available.</a:t>
            </a:r>
          </a:p>
          <a:p>
            <a:endParaRPr lang="en-US" dirty="0" smtClean="0"/>
          </a:p>
          <a:p>
            <a:endParaRPr lang="en-US"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04800" y="304800"/>
            <a:ext cx="8382000" cy="6340197"/>
          </a:xfrm>
          <a:prstGeom prst="rect">
            <a:avLst/>
          </a:prstGeom>
          <a:noFill/>
        </p:spPr>
        <p:txBody>
          <a:bodyPr wrap="square" rtlCol="0">
            <a:spAutoFit/>
          </a:bodyPr>
          <a:lstStyle/>
          <a:p>
            <a:pPr algn="ctr"/>
            <a:r>
              <a:rPr lang="en-US" sz="2800" b="1" dirty="0"/>
              <a:t>CONSERVATION OF </a:t>
            </a:r>
            <a:r>
              <a:rPr lang="en-US" sz="2800" b="1" dirty="0" smtClean="0"/>
              <a:t>BIODIVERSITY</a:t>
            </a:r>
          </a:p>
          <a:p>
            <a:endParaRPr lang="en-US" sz="2400" dirty="0"/>
          </a:p>
          <a:p>
            <a:pPr lvl="1" algn="just"/>
            <a:r>
              <a:rPr lang="en-US" sz="2400" dirty="0"/>
              <a:t>The convention on Biological Diversity held in June, 1992 stressed the need of the conservation of Biodiversity for sustainable </a:t>
            </a:r>
            <a:r>
              <a:rPr lang="en-US" sz="2400" dirty="0" smtClean="0"/>
              <a:t>development.</a:t>
            </a:r>
          </a:p>
          <a:p>
            <a:pPr lvl="1" algn="just"/>
            <a:endParaRPr lang="en-US" sz="2400" dirty="0"/>
          </a:p>
          <a:p>
            <a:pPr lvl="1" algn="just"/>
            <a:r>
              <a:rPr lang="en-US" sz="2400" dirty="0"/>
              <a:t>Conservation is defined as </a:t>
            </a:r>
            <a:r>
              <a:rPr lang="en-US" sz="2400" dirty="0" smtClean="0"/>
              <a:t>“the </a:t>
            </a:r>
            <a:r>
              <a:rPr lang="en-US" sz="2400" dirty="0"/>
              <a:t>management of human use of the biosphere so that it may yield the greatest sustainable benefit to the present generation while maintaining its potential to meet the needs and aspirations of the future generations</a:t>
            </a:r>
            <a:r>
              <a:rPr lang="en-US" sz="2400" dirty="0" smtClean="0"/>
              <a:t>”.</a:t>
            </a:r>
          </a:p>
          <a:p>
            <a:pPr lvl="1">
              <a:buFont typeface="Wingdings" pitchFamily="2" charset="2"/>
              <a:buChar char="Ø"/>
            </a:pPr>
            <a:endParaRPr lang="en-US" sz="2400" dirty="0"/>
          </a:p>
          <a:p>
            <a:pPr lvl="0"/>
            <a:r>
              <a:rPr lang="en-US" sz="2400" dirty="0" smtClean="0"/>
              <a:t>	The </a:t>
            </a:r>
            <a:r>
              <a:rPr lang="en-US" sz="2400" dirty="0"/>
              <a:t>two basic approaches to wildlife conservation in protected </a:t>
            </a:r>
            <a:r>
              <a:rPr lang="en-US" sz="2400" dirty="0" smtClean="0"/>
              <a:t>	habitats </a:t>
            </a:r>
            <a:r>
              <a:rPr lang="en-US" sz="2400" dirty="0"/>
              <a:t>are</a:t>
            </a:r>
            <a:r>
              <a:rPr lang="en-US" sz="2400" dirty="0" smtClean="0"/>
              <a:t>:</a:t>
            </a:r>
          </a:p>
          <a:p>
            <a:pPr lvl="0"/>
            <a:endParaRPr lang="en-US" sz="2400" dirty="0"/>
          </a:p>
          <a:p>
            <a:r>
              <a:rPr lang="en-US" sz="2400" dirty="0"/>
              <a:t>	</a:t>
            </a:r>
            <a:r>
              <a:rPr lang="en-US" sz="2400" b="1" dirty="0" smtClean="0"/>
              <a:t>1</a:t>
            </a:r>
            <a:r>
              <a:rPr lang="en-US" sz="2400" b="1" dirty="0"/>
              <a:t>) In- </a:t>
            </a:r>
            <a:r>
              <a:rPr lang="en-US" sz="2400" b="1" dirty="0" smtClean="0"/>
              <a:t>Situ </a:t>
            </a:r>
            <a:r>
              <a:rPr lang="en-US" sz="2400" b="1" dirty="0"/>
              <a:t>conservation </a:t>
            </a:r>
            <a:r>
              <a:rPr lang="en-US" sz="2400" b="1" dirty="0" smtClean="0"/>
              <a:t>	2</a:t>
            </a:r>
            <a:r>
              <a:rPr lang="en-US" sz="2400" b="1" dirty="0"/>
              <a:t>) Ex- </a:t>
            </a:r>
            <a:r>
              <a:rPr lang="en-US" sz="2400" b="1" dirty="0" smtClean="0"/>
              <a:t>Situ </a:t>
            </a:r>
            <a:r>
              <a:rPr lang="en-US" sz="2400" b="1" dirty="0"/>
              <a:t>conservation.</a:t>
            </a:r>
          </a:p>
          <a:p>
            <a:endParaRPr lang="en-US"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81001" y="381000"/>
            <a:ext cx="8534400" cy="5447645"/>
          </a:xfrm>
          <a:prstGeom prst="rect">
            <a:avLst/>
          </a:prstGeom>
          <a:noFill/>
        </p:spPr>
        <p:txBody>
          <a:bodyPr wrap="square" rtlCol="0">
            <a:spAutoFit/>
          </a:bodyPr>
          <a:lstStyle/>
          <a:p>
            <a:pPr algn="ctr"/>
            <a:r>
              <a:rPr lang="en-US" sz="2800" b="1" dirty="0"/>
              <a:t>In- </a:t>
            </a:r>
            <a:r>
              <a:rPr lang="en-US" sz="2800" b="1" dirty="0" smtClean="0"/>
              <a:t>Situ conservation</a:t>
            </a:r>
          </a:p>
          <a:p>
            <a:endParaRPr lang="en-US" sz="2800" dirty="0">
              <a:solidFill>
                <a:srgbClr val="00B0F0"/>
              </a:solidFill>
            </a:endParaRPr>
          </a:p>
          <a:p>
            <a:pPr lvl="0" algn="just"/>
            <a:r>
              <a:rPr lang="en-US" sz="2400" dirty="0"/>
              <a:t>It simply means conservation of species in its natural ecosystem or </a:t>
            </a:r>
            <a:r>
              <a:rPr lang="en-US" sz="2400" dirty="0" smtClean="0"/>
              <a:t>habitat through a network of “protected area”.</a:t>
            </a:r>
          </a:p>
          <a:p>
            <a:pPr lvl="0" algn="just"/>
            <a:endParaRPr lang="en-US" sz="2400" dirty="0" smtClean="0"/>
          </a:p>
          <a:p>
            <a:pPr lvl="0" algn="just"/>
            <a:r>
              <a:rPr lang="en-US" sz="2400" dirty="0" smtClean="0"/>
              <a:t>Protected </a:t>
            </a:r>
            <a:r>
              <a:rPr lang="en-US" sz="2400" dirty="0"/>
              <a:t>Areas: an area of land and/or sea specially dedicated to the protection and maintenance of biological diversity and managed through legal effective means</a:t>
            </a:r>
            <a:r>
              <a:rPr lang="en-US" sz="2400" dirty="0" smtClean="0"/>
              <a:t>.</a:t>
            </a:r>
          </a:p>
          <a:p>
            <a:pPr lvl="0" algn="just"/>
            <a:endParaRPr lang="en-US" sz="2400" dirty="0"/>
          </a:p>
          <a:p>
            <a:pPr lvl="0"/>
            <a:r>
              <a:rPr lang="en-US" sz="2400" dirty="0" smtClean="0"/>
              <a:t>These include:-</a:t>
            </a:r>
          </a:p>
          <a:p>
            <a:pPr lvl="0">
              <a:buFont typeface="Wingdings" pitchFamily="2" charset="2"/>
              <a:buChar char="Ø"/>
            </a:pPr>
            <a:r>
              <a:rPr lang="en-US" sz="2400" dirty="0" smtClean="0"/>
              <a:t>Biosphere reserves</a:t>
            </a:r>
          </a:p>
          <a:p>
            <a:pPr lvl="0">
              <a:buFont typeface="Wingdings" pitchFamily="2" charset="2"/>
              <a:buChar char="Ø"/>
            </a:pPr>
            <a:r>
              <a:rPr lang="en-US" sz="2400" dirty="0" smtClean="0"/>
              <a:t>National parks</a:t>
            </a:r>
          </a:p>
          <a:p>
            <a:pPr lvl="0">
              <a:buFont typeface="Wingdings" pitchFamily="2" charset="2"/>
              <a:buChar char="Ø"/>
            </a:pPr>
            <a:r>
              <a:rPr lang="en-US" sz="2400" dirty="0" smtClean="0"/>
              <a:t>Wild </a:t>
            </a:r>
            <a:r>
              <a:rPr lang="en-US" sz="2400" dirty="0"/>
              <a:t>Life Sanctuaries etc.</a:t>
            </a:r>
          </a:p>
          <a:p>
            <a:endParaRPr lang="en-US" sz="2800"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28600" y="381000"/>
            <a:ext cx="8686800" cy="6278642"/>
          </a:xfrm>
          <a:prstGeom prst="rect">
            <a:avLst/>
          </a:prstGeom>
          <a:noFill/>
        </p:spPr>
        <p:txBody>
          <a:bodyPr wrap="square" rtlCol="0">
            <a:spAutoFit/>
          </a:bodyPr>
          <a:lstStyle/>
          <a:p>
            <a:pPr algn="just"/>
            <a:endParaRPr lang="en-US" sz="2400" dirty="0" smtClean="0">
              <a:solidFill>
                <a:srgbClr val="92D050"/>
              </a:solidFill>
            </a:endParaRPr>
          </a:p>
          <a:p>
            <a:pPr algn="just"/>
            <a:endParaRPr lang="en-US" sz="2000" dirty="0" smtClean="0">
              <a:solidFill>
                <a:srgbClr val="92D050"/>
              </a:solidFill>
            </a:endParaRPr>
          </a:p>
          <a:p>
            <a:pPr algn="just"/>
            <a:r>
              <a:rPr lang="en-US" sz="2000" dirty="0" smtClean="0"/>
              <a:t>Biosphere  Reserves  have  been    described  as   undisturbed  natural  areas for   scientific study as  well  as  areas in  which   conditions of disturbance are   under  control. These serve as the centre for ecological research and habitat  protection, The "Biosphere Reserve  consists of  two main zones  as:</a:t>
            </a:r>
          </a:p>
          <a:p>
            <a:pPr algn="just"/>
            <a:endParaRPr lang="en-US" sz="2000" dirty="0" smtClean="0"/>
          </a:p>
          <a:p>
            <a:pPr marL="228600" indent="-228600">
              <a:buAutoNum type="arabicPeriod"/>
            </a:pPr>
            <a:r>
              <a:rPr lang="en-US" sz="2000" dirty="0" smtClean="0"/>
              <a:t>Core zone (undisturbed area)</a:t>
            </a:r>
          </a:p>
          <a:p>
            <a:pPr marL="228600" indent="-228600"/>
            <a:r>
              <a:rPr lang="en-US" sz="2000" dirty="0" smtClean="0"/>
              <a:t>2. Buffer zone( open for tourism)</a:t>
            </a:r>
          </a:p>
          <a:p>
            <a:pPr marL="228600" indent="-228600"/>
            <a:endParaRPr lang="en-US" sz="2000" dirty="0" smtClean="0"/>
          </a:p>
          <a:p>
            <a:pPr marL="457200" indent="-457200" algn="just"/>
            <a:r>
              <a:rPr lang="en-US" sz="2000" dirty="0" smtClean="0"/>
              <a:t>Indian Government has established 18 Biosphere Reserves. The   main  objectives of  the   </a:t>
            </a:r>
            <a:r>
              <a:rPr lang="en-US" sz="2000" dirty="0" err="1" smtClean="0"/>
              <a:t>programme</a:t>
            </a:r>
            <a:r>
              <a:rPr lang="en-US" sz="2000" dirty="0" smtClean="0"/>
              <a:t> are   as  follows:</a:t>
            </a:r>
          </a:p>
          <a:p>
            <a:pPr>
              <a:buNone/>
            </a:pPr>
            <a:endParaRPr lang="en-US" sz="2000" dirty="0" smtClean="0"/>
          </a:p>
          <a:p>
            <a:pPr>
              <a:buNone/>
            </a:pPr>
            <a:r>
              <a:rPr lang="en-US" sz="2000" dirty="0" smtClean="0"/>
              <a:t>• Conserve biological diversity</a:t>
            </a:r>
          </a:p>
          <a:p>
            <a:pPr>
              <a:buNone/>
            </a:pPr>
            <a:r>
              <a:rPr lang="en-US" sz="2000" dirty="0" smtClean="0"/>
              <a:t>• Safeguard genetic diversity</a:t>
            </a:r>
          </a:p>
          <a:p>
            <a:pPr>
              <a:buNone/>
            </a:pPr>
            <a:r>
              <a:rPr lang="en-US" sz="2000" dirty="0" smtClean="0"/>
              <a:t>• Provide areas for  basic   and   applied research</a:t>
            </a:r>
          </a:p>
          <a:p>
            <a:pPr>
              <a:buNone/>
            </a:pPr>
            <a:r>
              <a:rPr lang="en-US" sz="2000" dirty="0" smtClean="0"/>
              <a:t>• Opportunity for  Environmental  Science and   training</a:t>
            </a:r>
          </a:p>
          <a:p>
            <a:pPr>
              <a:buNone/>
            </a:pPr>
            <a:r>
              <a:rPr lang="en-US" sz="2000" dirty="0" smtClean="0"/>
              <a:t>• Promote international  cooperation</a:t>
            </a:r>
          </a:p>
          <a:p>
            <a:pPr>
              <a:buNone/>
            </a:pPr>
            <a:r>
              <a:rPr lang="en-US" sz="2000" dirty="0" smtClean="0"/>
              <a:t>• Promote management  of  biotic   resources.</a:t>
            </a:r>
          </a:p>
          <a:p>
            <a:pPr lvl="0"/>
            <a:endParaRPr lang="en-US" sz="2000" dirty="0"/>
          </a:p>
        </p:txBody>
      </p:sp>
      <p:sp>
        <p:nvSpPr>
          <p:cNvPr id="3" name="Rectangle 2"/>
          <p:cNvSpPr/>
          <p:nvPr/>
        </p:nvSpPr>
        <p:spPr>
          <a:xfrm>
            <a:off x="3581400" y="381000"/>
            <a:ext cx="1895262" cy="1077218"/>
          </a:xfrm>
          <a:prstGeom prst="rect">
            <a:avLst/>
          </a:prstGeom>
        </p:spPr>
        <p:txBody>
          <a:bodyPr wrap="none">
            <a:spAutoFit/>
          </a:bodyPr>
          <a:lstStyle/>
          <a:p>
            <a:r>
              <a:rPr lang="en-US" sz="3200" b="1" dirty="0" smtClean="0"/>
              <a:t>Biosphere</a:t>
            </a:r>
          </a:p>
          <a:p>
            <a:endParaRPr lang="en-US" sz="3200"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5639117"/>
          </a:xfrm>
        </p:spPr>
        <p:txBody>
          <a:bodyPr>
            <a:normAutofit/>
          </a:bodyPr>
          <a:lstStyle/>
          <a:p>
            <a:pPr algn="ctr">
              <a:buNone/>
            </a:pPr>
            <a:r>
              <a:rPr lang="en-US" dirty="0" smtClean="0"/>
              <a:t> </a:t>
            </a:r>
            <a:r>
              <a:rPr lang="en-US" b="1" dirty="0" smtClean="0"/>
              <a:t>National Park</a:t>
            </a:r>
          </a:p>
          <a:p>
            <a:pPr algn="ctr">
              <a:buNone/>
            </a:pPr>
            <a:endParaRPr lang="en-US" sz="2800" dirty="0" smtClean="0"/>
          </a:p>
          <a:p>
            <a:pPr algn="just"/>
            <a:r>
              <a:rPr lang="en-US" sz="2200" dirty="0" smtClean="0"/>
              <a:t>According  to   the   Indian  Board for   Wild   Life   (IBWL),                           “A National Park  is   an   area dedicated by  statute for  all  time to  conserve the  natural scenery and   historical  objects to conserve the  wild  life  there in  and  to provide for  enjoyment of the  same in  such   manner and by  such   means, that will leave them undisturbed for  the   enjoyment of  future generations .</a:t>
            </a:r>
            <a:endParaRPr lang="en-US" sz="2200" b="1" dirty="0" smtClean="0"/>
          </a:p>
          <a:p>
            <a:pPr algn="just"/>
            <a:endParaRPr lang="en-US" sz="2200" dirty="0" smtClean="0"/>
          </a:p>
          <a:p>
            <a:pPr algn="just"/>
            <a:r>
              <a:rPr lang="en-US" sz="2200" dirty="0" smtClean="0"/>
              <a:t>India’s first national park was established  in 1936 as Hailey National Park, now known as Jim Corbett </a:t>
            </a:r>
            <a:r>
              <a:rPr lang="en-US" sz="2200" dirty="0" err="1" smtClean="0"/>
              <a:t>natioal</a:t>
            </a:r>
            <a:r>
              <a:rPr lang="en-US" sz="2200" dirty="0" smtClean="0"/>
              <a:t> Park. </a:t>
            </a:r>
          </a:p>
          <a:p>
            <a:pPr algn="just"/>
            <a:endParaRPr lang="en-US" sz="2200" dirty="0" smtClean="0"/>
          </a:p>
          <a:p>
            <a:pPr algn="just"/>
            <a:r>
              <a:rPr lang="en-US" sz="2200" dirty="0" smtClean="0"/>
              <a:t>In 1972, India enacted the Wildlife Protection Act and Project Tiger to Safeguard  the habitats of conservation reliant species.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91200"/>
          </a:xfrm>
        </p:spPr>
        <p:txBody>
          <a:bodyPr>
            <a:normAutofit/>
          </a:bodyPr>
          <a:lstStyle/>
          <a:p>
            <a:endParaRPr lang="en-US" dirty="0" smtClean="0"/>
          </a:p>
          <a:p>
            <a:endParaRPr lang="en-US" b="1" dirty="0" smtClean="0"/>
          </a:p>
          <a:p>
            <a:pPr>
              <a:buNone/>
            </a:pPr>
            <a:r>
              <a:rPr lang="en-US" b="1" dirty="0" smtClean="0"/>
              <a:t>Examples of some National park in India</a:t>
            </a:r>
          </a:p>
          <a:p>
            <a:pPr lvl="0"/>
            <a:r>
              <a:rPr lang="en-US" dirty="0" err="1" smtClean="0"/>
              <a:t>Kaziranga</a:t>
            </a:r>
            <a:r>
              <a:rPr lang="en-US" dirty="0" smtClean="0"/>
              <a:t>- Assam,</a:t>
            </a:r>
          </a:p>
          <a:p>
            <a:pPr lvl="0"/>
            <a:r>
              <a:rPr lang="en-US" dirty="0" err="1" smtClean="0"/>
              <a:t>Gir</a:t>
            </a:r>
            <a:r>
              <a:rPr lang="en-US" dirty="0" smtClean="0"/>
              <a:t> National Park- Gujarat </a:t>
            </a:r>
          </a:p>
          <a:p>
            <a:pPr lvl="0"/>
            <a:r>
              <a:rPr lang="en-US" dirty="0" err="1" smtClean="0"/>
              <a:t>Periyar</a:t>
            </a:r>
            <a:r>
              <a:rPr lang="en-US" dirty="0" smtClean="0"/>
              <a:t> – Kerala</a:t>
            </a:r>
          </a:p>
          <a:p>
            <a:pPr lvl="0"/>
            <a:r>
              <a:rPr lang="en-US" dirty="0" err="1" smtClean="0"/>
              <a:t>Sariska</a:t>
            </a:r>
            <a:r>
              <a:rPr lang="en-US" dirty="0" smtClean="0"/>
              <a:t> – Rajasthan</a:t>
            </a:r>
          </a:p>
          <a:p>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562917"/>
          </a:xfrm>
        </p:spPr>
        <p:txBody>
          <a:bodyPr>
            <a:normAutofit fontScale="70000" lnSpcReduction="20000"/>
          </a:bodyPr>
          <a:lstStyle/>
          <a:p>
            <a:pPr lvl="0" algn="just"/>
            <a:endParaRPr lang="en-US" dirty="0" smtClean="0"/>
          </a:p>
          <a:p>
            <a:pPr lvl="0" algn="ctr">
              <a:buNone/>
            </a:pPr>
            <a:r>
              <a:rPr lang="en-US" sz="4500" b="1" dirty="0" smtClean="0"/>
              <a:t>Wildlife  sanctuary</a:t>
            </a:r>
          </a:p>
          <a:p>
            <a:pPr lvl="0" algn="just"/>
            <a:endParaRPr lang="en-US" dirty="0" smtClean="0"/>
          </a:p>
          <a:p>
            <a:pPr lvl="0" algn="just">
              <a:buNone/>
            </a:pPr>
            <a:r>
              <a:rPr lang="en-US" dirty="0" smtClean="0"/>
              <a:t>	The   Indian  Board for  Wild   Life  has   defined a  sanctuary as,   'An area  where killing, hunting, shooting or  capturing of  any   species of  bird   or  animal is  prohibited  except by  or under the   control of  highest authority in  the   department  responsible for  the   management of the  sanctuary and  whose  boundaries and  character should be sacrosanct as  far  as  possible.</a:t>
            </a:r>
          </a:p>
          <a:p>
            <a:pPr>
              <a:buNone/>
            </a:pPr>
            <a:r>
              <a:rPr lang="en-US" b="1" dirty="0" smtClean="0"/>
              <a:t> </a:t>
            </a:r>
          </a:p>
          <a:p>
            <a:endParaRPr lang="en-US" b="1" dirty="0" smtClean="0"/>
          </a:p>
          <a:p>
            <a:r>
              <a:rPr lang="en-US" b="1" dirty="0" smtClean="0"/>
              <a:t>Examples of some Wild Life Sanctuaries of India:</a:t>
            </a:r>
          </a:p>
          <a:p>
            <a:pPr lvl="0"/>
            <a:r>
              <a:rPr lang="en-US" dirty="0" smtClean="0"/>
              <a:t>Ghana Bird sanctuaries</a:t>
            </a:r>
          </a:p>
          <a:p>
            <a:pPr lvl="0"/>
            <a:r>
              <a:rPr lang="en-US" dirty="0" err="1" smtClean="0"/>
              <a:t>Hazaribagh</a:t>
            </a:r>
            <a:r>
              <a:rPr lang="en-US" dirty="0" smtClean="0"/>
              <a:t> sanctuaries</a:t>
            </a:r>
          </a:p>
          <a:p>
            <a:pPr lvl="0"/>
            <a:r>
              <a:rPr lang="en-US" dirty="0" err="1" smtClean="0"/>
              <a:t>Abohar</a:t>
            </a:r>
            <a:r>
              <a:rPr lang="en-US" dirty="0" smtClean="0"/>
              <a:t> wild life sanctuaries</a:t>
            </a:r>
          </a:p>
          <a:p>
            <a:pPr lvl="0"/>
            <a:r>
              <a:rPr lang="en-US" dirty="0" err="1" smtClean="0"/>
              <a:t>Jaldapara</a:t>
            </a:r>
            <a:r>
              <a:rPr lang="en-US" dirty="0" smtClean="0"/>
              <a:t> wild life sanctuaries</a:t>
            </a:r>
          </a:p>
          <a:p>
            <a:pPr lvl="0"/>
            <a:r>
              <a:rPr lang="en-US" dirty="0" err="1" smtClean="0"/>
              <a:t>Mudamalai</a:t>
            </a:r>
            <a:r>
              <a:rPr lang="en-US" dirty="0" smtClean="0"/>
              <a:t> wild life sanctuaries</a:t>
            </a:r>
          </a:p>
          <a:p>
            <a:endParaRPr lang="en-US" dirty="0" smtClean="0"/>
          </a:p>
          <a:p>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15962"/>
          </a:xfrm>
        </p:spPr>
        <p:txBody>
          <a:bodyPr>
            <a:normAutofit fontScale="90000"/>
          </a:bodyPr>
          <a:lstStyle/>
          <a:p>
            <a:r>
              <a:rPr lang="en-US" sz="3600" b="1" dirty="0">
                <a:solidFill>
                  <a:srgbClr val="FF0000"/>
                </a:solidFill>
                <a:latin typeface="Bookman Old Style" pitchFamily="18" charset="0"/>
              </a:rPr>
              <a:t>Levels of Biodiversity</a:t>
            </a:r>
            <a:br>
              <a:rPr lang="en-US" sz="3600" b="1" dirty="0">
                <a:solidFill>
                  <a:srgbClr val="FF0000"/>
                </a:solidFill>
                <a:latin typeface="Bookman Old Style" pitchFamily="18" charset="0"/>
              </a:rPr>
            </a:br>
            <a:endParaRPr lang="en-US" sz="3600"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371600"/>
            <a:ext cx="7696200" cy="4628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6320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09600" y="457200"/>
            <a:ext cx="8229600" cy="6001643"/>
          </a:xfrm>
          <a:prstGeom prst="rect">
            <a:avLst/>
          </a:prstGeom>
          <a:noFill/>
        </p:spPr>
        <p:txBody>
          <a:bodyPr wrap="square" rtlCol="0">
            <a:spAutoFit/>
          </a:bodyPr>
          <a:lstStyle/>
          <a:p>
            <a:pPr algn="ctr"/>
            <a:r>
              <a:rPr lang="en-US" sz="2800" b="1" dirty="0"/>
              <a:t>Ex- </a:t>
            </a:r>
            <a:r>
              <a:rPr lang="en-US" sz="2800" b="1" dirty="0" smtClean="0"/>
              <a:t>Situ conservation</a:t>
            </a:r>
          </a:p>
          <a:p>
            <a:pPr algn="ctr"/>
            <a:endParaRPr lang="en-US" sz="2400" dirty="0"/>
          </a:p>
          <a:p>
            <a:pPr lvl="0" algn="just"/>
            <a:r>
              <a:rPr lang="en-US" sz="2000" dirty="0"/>
              <a:t>It is defined as “the conservation of component of biological diversity (Sample of genetic diversity, particularly of endangered species) outside their natural habitats</a:t>
            </a:r>
            <a:r>
              <a:rPr lang="en-US" sz="2000" dirty="0" smtClean="0"/>
              <a:t>”.</a:t>
            </a:r>
          </a:p>
          <a:p>
            <a:pPr lvl="0" algn="just"/>
            <a:endParaRPr lang="en-US" sz="2000" dirty="0" smtClean="0"/>
          </a:p>
          <a:p>
            <a:pPr marL="457200" lvl="0" indent="-457200" algn="just">
              <a:buAutoNum type="arabicPeriod"/>
            </a:pPr>
            <a:r>
              <a:rPr lang="en-US" sz="2000" dirty="0" smtClean="0"/>
              <a:t>Botanical/ zoological gardens, aquarium and research centre.</a:t>
            </a:r>
          </a:p>
          <a:p>
            <a:pPr lvl="0" algn="just"/>
            <a:r>
              <a:rPr lang="en-US" sz="2000" dirty="0" smtClean="0"/>
              <a:t>	There are more than 1500 Botanical gardens in the world containing 	more than 	80,000 species. There are more than 800 zoos around the world with about 	3,000 species of mammals, birds, reptiles and amphibians.</a:t>
            </a:r>
          </a:p>
          <a:p>
            <a:pPr marL="457200" lvl="0" indent="-457200" algn="just">
              <a:buAutoNum type="arabicPeriod" startAt="2"/>
            </a:pPr>
            <a:r>
              <a:rPr lang="en-US" sz="2000" dirty="0" smtClean="0"/>
              <a:t>Field Gene Banks</a:t>
            </a:r>
          </a:p>
          <a:p>
            <a:pPr marL="342900" lvl="0" indent="-342900" algn="just"/>
            <a:r>
              <a:rPr lang="en-US" sz="2000" dirty="0" smtClean="0"/>
              <a:t>		These are places where wide variety of plant are growing in order to 	maintain the widest range of biodiversity.</a:t>
            </a:r>
          </a:p>
          <a:p>
            <a:pPr marL="742950" lvl="0" indent="-742950" algn="just">
              <a:buAutoNum type="arabicPeriod" startAt="3"/>
            </a:pPr>
            <a:r>
              <a:rPr lang="en-US" sz="2000" dirty="0" smtClean="0"/>
              <a:t>Seed Banks</a:t>
            </a:r>
          </a:p>
          <a:p>
            <a:pPr marL="742950" lvl="0" indent="-742950" algn="just">
              <a:buNone/>
            </a:pPr>
            <a:r>
              <a:rPr lang="en-US" sz="2000" dirty="0" smtClean="0"/>
              <a:t>	These are  most  efficient and effective method of Ex-Situ conservation of plants whose seeds are suitable for long term storage.</a:t>
            </a:r>
          </a:p>
          <a:p>
            <a:pPr marL="342900" lvl="0" indent="-342900" algn="just"/>
            <a:endParaRPr lang="en-US" sz="1600" dirty="0"/>
          </a:p>
          <a:p>
            <a:endParaRPr lang="en-US" sz="16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l"/>
            <a:r>
              <a:rPr lang="en-US" dirty="0" smtClean="0">
                <a:solidFill>
                  <a:srgbClr val="00B0F0"/>
                </a:solidFill>
              </a:rPr>
              <a:t>Organizations working for  protection</a:t>
            </a:r>
            <a:endParaRPr lang="en-US" dirty="0">
              <a:solidFill>
                <a:srgbClr val="00B0F0"/>
              </a:solidFill>
            </a:endParaRPr>
          </a:p>
        </p:txBody>
      </p:sp>
      <p:sp>
        <p:nvSpPr>
          <p:cNvPr id="3" name="Content Placeholder 2"/>
          <p:cNvSpPr>
            <a:spLocks noGrp="1"/>
          </p:cNvSpPr>
          <p:nvPr>
            <p:ph idx="1"/>
          </p:nvPr>
        </p:nvSpPr>
        <p:spPr/>
        <p:txBody>
          <a:bodyPr>
            <a:normAutofit/>
          </a:bodyPr>
          <a:lstStyle/>
          <a:p>
            <a:pPr algn="just"/>
            <a:r>
              <a:rPr lang="en-US" sz="2000" dirty="0" smtClean="0"/>
              <a:t>India's Department of Environment functions as  the   nodal agency for  United National Environment  </a:t>
            </a:r>
            <a:r>
              <a:rPr lang="en-US" sz="2000" dirty="0" err="1" smtClean="0"/>
              <a:t>Programme</a:t>
            </a:r>
            <a:r>
              <a:rPr lang="en-US" sz="2000" dirty="0" smtClean="0"/>
              <a:t>  (</a:t>
            </a:r>
            <a:r>
              <a:rPr lang="en-US" sz="2000" dirty="0" smtClean="0">
                <a:solidFill>
                  <a:srgbClr val="00B0F0"/>
                </a:solidFill>
              </a:rPr>
              <a:t>UNEP</a:t>
            </a:r>
            <a:r>
              <a:rPr lang="en-US" sz="2000" dirty="0" smtClean="0"/>
              <a:t>)</a:t>
            </a:r>
          </a:p>
          <a:p>
            <a:pPr algn="just">
              <a:buNone/>
            </a:pPr>
            <a:r>
              <a:rPr lang="en-US" sz="2000" dirty="0" smtClean="0"/>
              <a:t> </a:t>
            </a:r>
          </a:p>
          <a:p>
            <a:pPr algn="just"/>
            <a:r>
              <a:rPr lang="en-US" sz="2000" dirty="0" smtClean="0"/>
              <a:t>The    South Asia   Cooperation Environment  </a:t>
            </a:r>
            <a:r>
              <a:rPr lang="en-US" sz="2000" dirty="0" err="1" smtClean="0"/>
              <a:t>Programme</a:t>
            </a:r>
            <a:r>
              <a:rPr lang="en-US" sz="2000" dirty="0" smtClean="0"/>
              <a:t> (</a:t>
            </a:r>
            <a:r>
              <a:rPr lang="en-US" sz="2000" dirty="0" smtClean="0">
                <a:solidFill>
                  <a:srgbClr val="00B0F0"/>
                </a:solidFill>
              </a:rPr>
              <a:t>SACEP</a:t>
            </a:r>
            <a:r>
              <a:rPr lang="en-US" sz="2000" dirty="0" smtClean="0"/>
              <a:t>)</a:t>
            </a:r>
          </a:p>
          <a:p>
            <a:pPr algn="just">
              <a:buNone/>
            </a:pPr>
            <a:r>
              <a:rPr lang="en-US" sz="2000" dirty="0" smtClean="0"/>
              <a:t> </a:t>
            </a:r>
          </a:p>
          <a:p>
            <a:pPr algn="just"/>
            <a:r>
              <a:rPr lang="en-US" sz="2000" dirty="0" smtClean="0"/>
              <a:t>The   International  Union for  Conservation  of  Nature and   Natural  Resource (</a:t>
            </a:r>
            <a:r>
              <a:rPr lang="en-US" sz="2000" dirty="0" smtClean="0">
                <a:solidFill>
                  <a:srgbClr val="00B0F0"/>
                </a:solidFill>
              </a:rPr>
              <a:t>IUCN</a:t>
            </a:r>
            <a:r>
              <a:rPr lang="en-US" sz="2000" dirty="0" smtClean="0"/>
              <a:t>)</a:t>
            </a:r>
          </a:p>
          <a:p>
            <a:pPr algn="just"/>
            <a:endParaRPr lang="en-US" sz="2000" dirty="0" smtClean="0"/>
          </a:p>
          <a:p>
            <a:pPr algn="just"/>
            <a:r>
              <a:rPr lang="en-US" sz="2000" dirty="0" smtClean="0"/>
              <a:t>India has   been   actively participating in  the   various sessions of UNEP with a  view to  ensure that </a:t>
            </a:r>
            <a:r>
              <a:rPr lang="en-US" sz="2000" dirty="0" err="1" smtClean="0"/>
              <a:t>programmes</a:t>
            </a:r>
            <a:r>
              <a:rPr lang="en-US" sz="2000" dirty="0" smtClean="0"/>
              <a:t> are   more   relevant to  the   developing countries.</a:t>
            </a:r>
          </a:p>
          <a:p>
            <a:endParaRPr lang="en-US"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smtClean="0"/>
              <a:t>Biodiversity Hotspot</a:t>
            </a:r>
            <a:endParaRPr lang="en-US" sz="3600" b="1" dirty="0"/>
          </a:p>
        </p:txBody>
      </p:sp>
      <p:sp>
        <p:nvSpPr>
          <p:cNvPr id="3" name="Content Placeholder 2"/>
          <p:cNvSpPr>
            <a:spLocks noGrp="1"/>
          </p:cNvSpPr>
          <p:nvPr>
            <p:ph idx="1"/>
          </p:nvPr>
        </p:nvSpPr>
        <p:spPr>
          <a:xfrm>
            <a:off x="533400" y="1295400"/>
            <a:ext cx="8229600" cy="4953000"/>
          </a:xfrm>
        </p:spPr>
        <p:txBody>
          <a:bodyPr>
            <a:normAutofit fontScale="92500" lnSpcReduction="20000"/>
          </a:bodyPr>
          <a:lstStyle/>
          <a:p>
            <a:r>
              <a:rPr lang="en-US" dirty="0"/>
              <a:t>A biodiversity hotspot is a biogeographic region with significant levels of biodiversity that is threatened by human habitation</a:t>
            </a:r>
            <a:r>
              <a:rPr lang="en-US" dirty="0" smtClean="0"/>
              <a:t>.</a:t>
            </a:r>
          </a:p>
          <a:p>
            <a:pPr marL="0" indent="0">
              <a:buNone/>
            </a:pPr>
            <a:r>
              <a:rPr lang="en-US" dirty="0"/>
              <a:t> </a:t>
            </a:r>
            <a:endParaRPr lang="en-US" dirty="0" smtClean="0"/>
          </a:p>
          <a:p>
            <a:r>
              <a:rPr lang="en-US" dirty="0"/>
              <a:t>To be classified as a </a:t>
            </a:r>
            <a:r>
              <a:rPr lang="en-US" b="1" dirty="0"/>
              <a:t>biodiversity hotspot</a:t>
            </a:r>
            <a:r>
              <a:rPr lang="en-US" dirty="0"/>
              <a:t>, a region must have lost at least 70 percent of its original natural vegetation, usually due to human activity. </a:t>
            </a:r>
            <a:endParaRPr lang="en-US" dirty="0" smtClean="0"/>
          </a:p>
          <a:p>
            <a:endParaRPr lang="en-US" dirty="0" smtClean="0"/>
          </a:p>
          <a:p>
            <a:r>
              <a:rPr lang="en-US" dirty="0" smtClean="0"/>
              <a:t>There </a:t>
            </a:r>
            <a:r>
              <a:rPr lang="en-US" dirty="0"/>
              <a:t>are over 30 recognized </a:t>
            </a:r>
            <a:r>
              <a:rPr lang="en-US" b="1" dirty="0"/>
              <a:t>biodiversity hotspots</a:t>
            </a:r>
            <a:r>
              <a:rPr lang="en-US" dirty="0"/>
              <a:t> in the world</a:t>
            </a:r>
            <a:endParaRPr lang="en-US" dirty="0"/>
          </a:p>
        </p:txBody>
      </p:sp>
    </p:spTree>
    <p:extLst>
      <p:ext uri="{BB962C8B-B14F-4D97-AF65-F5344CB8AC3E}">
        <p14:creationId xmlns:p14="http://schemas.microsoft.com/office/powerpoint/2010/main" val="29719632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600" b="1" dirty="0" smtClean="0">
                <a:latin typeface="+mn-lt"/>
              </a:rPr>
              <a:t>Biodiversity hotspots </a:t>
            </a:r>
            <a:r>
              <a:rPr lang="en-US" sz="3600" b="1" dirty="0">
                <a:latin typeface="+mn-lt"/>
              </a:rPr>
              <a:t>in </a:t>
            </a:r>
            <a:r>
              <a:rPr lang="en-US" sz="3600" b="1" dirty="0" smtClean="0">
                <a:latin typeface="+mn-lt"/>
              </a:rPr>
              <a:t>India</a:t>
            </a:r>
            <a:endParaRPr lang="en-US" sz="3600" b="1" dirty="0">
              <a:latin typeface="+mn-lt"/>
            </a:endParaRPr>
          </a:p>
        </p:txBody>
      </p:sp>
      <p:sp>
        <p:nvSpPr>
          <p:cNvPr id="3" name="Content Placeholder 2"/>
          <p:cNvSpPr>
            <a:spLocks noGrp="1"/>
          </p:cNvSpPr>
          <p:nvPr>
            <p:ph idx="1"/>
          </p:nvPr>
        </p:nvSpPr>
        <p:spPr>
          <a:xfrm>
            <a:off x="457200" y="1219200"/>
            <a:ext cx="8458200" cy="4906963"/>
          </a:xfrm>
        </p:spPr>
        <p:txBody>
          <a:bodyPr>
            <a:normAutofit fontScale="85000" lnSpcReduction="10000"/>
          </a:bodyPr>
          <a:lstStyle/>
          <a:p>
            <a:r>
              <a:rPr lang="en-US" dirty="0" smtClean="0"/>
              <a:t>India </a:t>
            </a:r>
            <a:r>
              <a:rPr lang="en-US" dirty="0"/>
              <a:t>hosts 4 biodiversity hotspots: </a:t>
            </a:r>
            <a:r>
              <a:rPr lang="en-US" b="1" dirty="0"/>
              <a:t>the Himalayas</a:t>
            </a:r>
            <a:r>
              <a:rPr lang="en-US" dirty="0"/>
              <a:t>, the </a:t>
            </a:r>
            <a:r>
              <a:rPr lang="en-US" b="1" dirty="0"/>
              <a:t>Western Ghats</a:t>
            </a:r>
            <a:r>
              <a:rPr lang="en-US" dirty="0"/>
              <a:t>, the </a:t>
            </a:r>
            <a:r>
              <a:rPr lang="en-US" b="1" dirty="0"/>
              <a:t>Indo-Burma</a:t>
            </a:r>
            <a:r>
              <a:rPr lang="en-US" dirty="0"/>
              <a:t> region and the </a:t>
            </a:r>
            <a:r>
              <a:rPr lang="en-US" b="1" dirty="0" err="1"/>
              <a:t>Sundaland</a:t>
            </a:r>
            <a:r>
              <a:rPr lang="en-US" dirty="0"/>
              <a:t> (Includes Nicobar </a:t>
            </a:r>
            <a:r>
              <a:rPr lang="en-US" b="1" dirty="0"/>
              <a:t>group of Islands</a:t>
            </a:r>
            <a:r>
              <a:rPr lang="en-US" dirty="0"/>
              <a:t>). These hotspots have numerous endemic species</a:t>
            </a:r>
            <a:r>
              <a:rPr lang="en-US" dirty="0" smtClean="0"/>
              <a:t>.</a:t>
            </a:r>
          </a:p>
          <a:p>
            <a:endParaRPr lang="en-US" dirty="0" smtClean="0"/>
          </a:p>
          <a:p>
            <a:r>
              <a:rPr lang="en-US" dirty="0"/>
              <a:t> </a:t>
            </a:r>
            <a:r>
              <a:rPr lang="en-US" b="1" dirty="0"/>
              <a:t>The </a:t>
            </a:r>
            <a:r>
              <a:rPr lang="en-US" b="1" dirty="0" smtClean="0"/>
              <a:t>Himalayas</a:t>
            </a:r>
            <a:r>
              <a:rPr lang="en-US" dirty="0" smtClean="0"/>
              <a:t> is the </a:t>
            </a:r>
            <a:r>
              <a:rPr lang="en-US" dirty="0"/>
              <a:t>prime hotspot for biological diversity in </a:t>
            </a:r>
            <a:r>
              <a:rPr lang="en-US" dirty="0" smtClean="0"/>
              <a:t>India</a:t>
            </a:r>
          </a:p>
          <a:p>
            <a:endParaRPr lang="en-US" dirty="0" smtClean="0"/>
          </a:p>
          <a:p>
            <a:r>
              <a:rPr lang="en-US" b="1" dirty="0"/>
              <a:t>India is considered</a:t>
            </a:r>
            <a:r>
              <a:rPr lang="en-US" dirty="0"/>
              <a:t> a </a:t>
            </a:r>
            <a:r>
              <a:rPr lang="en-US" b="1" dirty="0"/>
              <a:t>mega</a:t>
            </a:r>
            <a:r>
              <a:rPr lang="en-US" dirty="0"/>
              <a:t> diversity </a:t>
            </a:r>
            <a:r>
              <a:rPr lang="en-US" b="1" dirty="0"/>
              <a:t>hotspot</a:t>
            </a:r>
            <a:r>
              <a:rPr lang="en-US" dirty="0"/>
              <a:t> because of the large diversity of organism found here ranging from eastern to western </a:t>
            </a:r>
            <a:r>
              <a:rPr lang="en-US" dirty="0" err="1"/>
              <a:t>ghats</a:t>
            </a:r>
            <a:r>
              <a:rPr lang="en-US" dirty="0"/>
              <a:t> and North and South </a:t>
            </a:r>
            <a:r>
              <a:rPr lang="en-US" b="1" dirty="0"/>
              <a:t>India</a:t>
            </a:r>
            <a:r>
              <a:rPr lang="en-US" dirty="0"/>
              <a:t> too. Mainly western </a:t>
            </a:r>
            <a:r>
              <a:rPr lang="en-US" dirty="0" err="1"/>
              <a:t>ghats</a:t>
            </a:r>
            <a:r>
              <a:rPr lang="en-US" dirty="0"/>
              <a:t> are at high risk now</a:t>
            </a:r>
            <a:endParaRPr lang="en-US" dirty="0"/>
          </a:p>
        </p:txBody>
      </p:sp>
    </p:spTree>
    <p:extLst>
      <p:ext uri="{BB962C8B-B14F-4D97-AF65-F5344CB8AC3E}">
        <p14:creationId xmlns:p14="http://schemas.microsoft.com/office/powerpoint/2010/main" val="2609697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b="1" i="1" dirty="0" smtClean="0">
              <a:solidFill>
                <a:srgbClr val="00B050"/>
              </a:solidFill>
            </a:endParaRPr>
          </a:p>
          <a:p>
            <a:pPr algn="ctr">
              <a:buNone/>
            </a:pPr>
            <a:endParaRPr lang="en-US" b="1" i="1" dirty="0" smtClean="0">
              <a:solidFill>
                <a:srgbClr val="00B050"/>
              </a:solidFill>
            </a:endParaRPr>
          </a:p>
          <a:p>
            <a:pPr algn="ctr">
              <a:buNone/>
            </a:pPr>
            <a:endParaRPr lang="en-US" b="1" i="1" dirty="0" smtClean="0">
              <a:solidFill>
                <a:srgbClr val="00B050"/>
              </a:solidFill>
            </a:endParaRPr>
          </a:p>
          <a:p>
            <a:pPr algn="ctr">
              <a:buNone/>
            </a:pPr>
            <a:r>
              <a:rPr lang="en-US" sz="4000" b="1" i="1" dirty="0" smtClean="0">
                <a:solidFill>
                  <a:srgbClr val="00B050"/>
                </a:solidFill>
              </a:rPr>
              <a:t>Thank You</a:t>
            </a:r>
            <a:endParaRPr lang="en-US" sz="4000" b="1" i="1" dirty="0">
              <a:solidFill>
                <a:srgbClr val="00B05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b="1" dirty="0">
                <a:solidFill>
                  <a:schemeClr val="accent1">
                    <a:lumMod val="75000"/>
                  </a:schemeClr>
                </a:solidFill>
                <a:latin typeface="Bookman Old Style" pitchFamily="18" charset="0"/>
              </a:rPr>
              <a:t>Genetic </a:t>
            </a:r>
            <a:r>
              <a:rPr lang="en-US" sz="3600" b="1" dirty="0" smtClean="0">
                <a:solidFill>
                  <a:schemeClr val="accent1">
                    <a:lumMod val="75000"/>
                  </a:schemeClr>
                </a:solidFill>
                <a:latin typeface="Bookman Old Style" pitchFamily="18" charset="0"/>
              </a:rPr>
              <a:t>Diversity</a:t>
            </a:r>
            <a:endParaRPr lang="en-US" sz="3600" dirty="0"/>
          </a:p>
        </p:txBody>
      </p:sp>
      <p:sp>
        <p:nvSpPr>
          <p:cNvPr id="3" name="Content Placeholder 2"/>
          <p:cNvSpPr>
            <a:spLocks noGrp="1"/>
          </p:cNvSpPr>
          <p:nvPr>
            <p:ph idx="1"/>
          </p:nvPr>
        </p:nvSpPr>
        <p:spPr>
          <a:xfrm>
            <a:off x="457200" y="1371600"/>
            <a:ext cx="8229600" cy="5181600"/>
          </a:xfrm>
        </p:spPr>
        <p:txBody>
          <a:bodyPr>
            <a:normAutofit/>
          </a:bodyPr>
          <a:lstStyle/>
          <a:p>
            <a:r>
              <a:rPr lang="en-US" sz="2800" dirty="0"/>
              <a:t>Genetic diversity is defined as genetic variability present within species. Genetic diversity is the product of recombination of genetic material in the process of inheritance. It changes with time and space.</a:t>
            </a:r>
          </a:p>
          <a:p>
            <a:r>
              <a:rPr lang="en-US" sz="2800" dirty="0"/>
              <a:t>Sexual reproduction is important in maintaining genetic diversity as it gives unique offspring by combining genes of parents.</a:t>
            </a:r>
          </a:p>
          <a:p>
            <a:r>
              <a:rPr lang="en-US" sz="2800" dirty="0"/>
              <a:t>Mutation of genes, genetic drift and gene flow are also responsible for genetic diversity.</a:t>
            </a:r>
          </a:p>
          <a:p>
            <a:endParaRPr lang="en-US" dirty="0"/>
          </a:p>
        </p:txBody>
      </p:sp>
    </p:spTree>
    <p:extLst>
      <p:ext uri="{BB962C8B-B14F-4D97-AF65-F5344CB8AC3E}">
        <p14:creationId xmlns:p14="http://schemas.microsoft.com/office/powerpoint/2010/main" val="23142487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429000"/>
            <a:ext cx="3993712" cy="2660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4712" y="781948"/>
            <a:ext cx="4559737" cy="2872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Content Placeholder 2"/>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381000" y="762000"/>
            <a:ext cx="39839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68798" y="3713717"/>
            <a:ext cx="4565651" cy="25681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92290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smtClean="0"/>
              <a:t>Species Diversity</a:t>
            </a:r>
            <a:endParaRPr lang="en-US" sz="4000" b="1" dirty="0"/>
          </a:p>
        </p:txBody>
      </p:sp>
      <p:sp>
        <p:nvSpPr>
          <p:cNvPr id="3" name="Content Placeholder 2"/>
          <p:cNvSpPr>
            <a:spLocks noGrp="1"/>
          </p:cNvSpPr>
          <p:nvPr>
            <p:ph idx="1"/>
          </p:nvPr>
        </p:nvSpPr>
        <p:spPr/>
        <p:txBody>
          <a:bodyPr>
            <a:normAutofit fontScale="92500" lnSpcReduction="10000"/>
          </a:bodyPr>
          <a:lstStyle/>
          <a:p>
            <a:r>
              <a:rPr lang="en-US" smtClean="0"/>
              <a:t>Species diversity is defined as the number of different species present in an ecosystem and relative abundance of each of those species.</a:t>
            </a:r>
          </a:p>
          <a:p>
            <a:r>
              <a:rPr lang="en-US" smtClean="0"/>
              <a:t>It has much more useful value then species richness.</a:t>
            </a:r>
            <a:endParaRPr lang="en-US" smtClean="0"/>
          </a:p>
          <a:p>
            <a:r>
              <a:rPr lang="en-US" smtClean="0"/>
              <a:t>At present, conservation scientists have been able to identify and categorize about 1.8 million species on Earth.</a:t>
            </a:r>
          </a:p>
          <a:p>
            <a:r>
              <a:rPr lang="en-US" smtClean="0"/>
              <a:t> India is among the world’s 15 Nations that are exceptionally rich in species diversity.</a:t>
            </a:r>
          </a:p>
          <a:p>
            <a:endParaRPr lang="en-US" dirty="0"/>
          </a:p>
        </p:txBody>
      </p:sp>
    </p:spTree>
    <p:extLst>
      <p:ext uri="{BB962C8B-B14F-4D97-AF65-F5344CB8AC3E}">
        <p14:creationId xmlns:p14="http://schemas.microsoft.com/office/powerpoint/2010/main" val="24454872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8922" y="1066800"/>
            <a:ext cx="8046156" cy="5059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3099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b="1" dirty="0">
                <a:latin typeface="Calibri" pitchFamily="34" charset="0"/>
                <a:cs typeface="Calibri" pitchFamily="34" charset="0"/>
              </a:rPr>
              <a:t>Ecosystem </a:t>
            </a:r>
            <a:r>
              <a:rPr lang="en-US" sz="4000" b="1" dirty="0" smtClean="0">
                <a:latin typeface="Calibri" pitchFamily="34" charset="0"/>
                <a:cs typeface="Calibri" pitchFamily="34" charset="0"/>
              </a:rPr>
              <a:t>Diversity</a:t>
            </a:r>
            <a:endParaRPr lang="en-US" sz="4000" dirty="0">
              <a:latin typeface="Calibri" pitchFamily="34" charset="0"/>
              <a:cs typeface="Calibri" pitchFamily="34" charset="0"/>
            </a:endParaRPr>
          </a:p>
        </p:txBody>
      </p:sp>
      <p:sp>
        <p:nvSpPr>
          <p:cNvPr id="3" name="Content Placeholder 2"/>
          <p:cNvSpPr>
            <a:spLocks noGrp="1"/>
          </p:cNvSpPr>
          <p:nvPr>
            <p:ph idx="1"/>
          </p:nvPr>
        </p:nvSpPr>
        <p:spPr/>
        <p:txBody>
          <a:bodyPr>
            <a:normAutofit fontScale="92500" lnSpcReduction="20000"/>
          </a:bodyPr>
          <a:lstStyle/>
          <a:p>
            <a:pPr marL="0" indent="0" algn="just">
              <a:lnSpc>
                <a:spcPct val="150000"/>
              </a:lnSpc>
              <a:buClr>
                <a:srgbClr val="FF0000"/>
              </a:buClr>
              <a:buNone/>
            </a:pPr>
            <a:r>
              <a:rPr lang="en-US" b="1" dirty="0"/>
              <a:t>Ecosystem diversity</a:t>
            </a:r>
            <a:r>
              <a:rPr lang="en-US" dirty="0"/>
              <a:t> deals with the variations in </a:t>
            </a:r>
            <a:r>
              <a:rPr lang="en-US" b="1" dirty="0"/>
              <a:t>ecosystems</a:t>
            </a:r>
            <a:r>
              <a:rPr lang="en-US" dirty="0"/>
              <a:t> within a geographical location and its overall impact on human existence and the environment. </a:t>
            </a:r>
            <a:endParaRPr lang="en-US" dirty="0" smtClean="0"/>
          </a:p>
          <a:p>
            <a:pPr marL="0" indent="0" algn="just">
              <a:lnSpc>
                <a:spcPct val="150000"/>
              </a:lnSpc>
              <a:buClr>
                <a:srgbClr val="FF0000"/>
              </a:buClr>
              <a:buNone/>
            </a:pPr>
            <a:r>
              <a:rPr lang="en-US" dirty="0"/>
              <a:t> </a:t>
            </a:r>
            <a:r>
              <a:rPr lang="en-US" b="1" dirty="0"/>
              <a:t>Ecological diversity</a:t>
            </a:r>
            <a:r>
              <a:rPr lang="en-US" dirty="0"/>
              <a:t> is the largest scale of </a:t>
            </a:r>
            <a:r>
              <a:rPr lang="en-US" b="1" dirty="0"/>
              <a:t>biodiversity</a:t>
            </a:r>
            <a:r>
              <a:rPr lang="en-US" dirty="0"/>
              <a:t>, and within each </a:t>
            </a:r>
            <a:r>
              <a:rPr lang="en-US" b="1" dirty="0"/>
              <a:t>ecosystem</a:t>
            </a:r>
            <a:r>
              <a:rPr lang="en-US" dirty="0"/>
              <a:t>, there is a great deal of both </a:t>
            </a:r>
            <a:r>
              <a:rPr lang="en-US" b="1" dirty="0"/>
              <a:t>species</a:t>
            </a:r>
            <a:r>
              <a:rPr lang="en-US" dirty="0"/>
              <a:t> and </a:t>
            </a:r>
            <a:r>
              <a:rPr lang="en-US" b="1" dirty="0"/>
              <a:t>genetic</a:t>
            </a:r>
            <a:r>
              <a:rPr lang="en-US" dirty="0"/>
              <a:t> </a:t>
            </a:r>
            <a:r>
              <a:rPr lang="en-US" b="1" dirty="0"/>
              <a:t>diversity</a:t>
            </a:r>
            <a:r>
              <a:rPr lang="en-US" dirty="0"/>
              <a:t>.</a:t>
            </a:r>
            <a:endParaRPr lang="en-US" dirty="0"/>
          </a:p>
        </p:txBody>
      </p:sp>
    </p:spTree>
    <p:extLst>
      <p:ext uri="{BB962C8B-B14F-4D97-AF65-F5344CB8AC3E}">
        <p14:creationId xmlns:p14="http://schemas.microsoft.com/office/powerpoint/2010/main" val="9340330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600870"/>
            <a:ext cx="8000999" cy="57999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72317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912</TotalTime>
  <Words>1479</Words>
  <Application>Microsoft Office PowerPoint</Application>
  <PresentationFormat>On-screen Show (4:3)</PresentationFormat>
  <Paragraphs>237</Paragraphs>
  <Slides>34</Slides>
  <Notes>0</Notes>
  <HiddenSlides>0</HiddenSlides>
  <MMClips>0</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BIO-DIVERSITY</vt:lpstr>
      <vt:lpstr>PowerPoint Presentation</vt:lpstr>
      <vt:lpstr>Levels of Biodiversity </vt:lpstr>
      <vt:lpstr>Genetic Diversity</vt:lpstr>
      <vt:lpstr>PowerPoint Presentation</vt:lpstr>
      <vt:lpstr>Species Diversity</vt:lpstr>
      <vt:lpstr>PowerPoint Presentation</vt:lpstr>
      <vt:lpstr>Ecosystem Diversity</vt:lpstr>
      <vt:lpstr>PowerPoint Presentation</vt:lpstr>
      <vt:lpstr>PowerPoint Presentation</vt:lpstr>
      <vt:lpstr>PowerPoint Presentation</vt:lpstr>
      <vt:lpstr>Biogeographic Classification of India </vt:lpstr>
      <vt:lpstr>PowerPoint Presentation</vt:lpstr>
      <vt:lpstr>Biogeographic Zones of India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Red Data Book of IUCN( International Union for Conservation of Nature and Natural Resources, 1964)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Organizations working for  protection</vt:lpstr>
      <vt:lpstr>Biodiversity Hotspot</vt:lpstr>
      <vt:lpstr>Biodiversity hotspots in India</vt:lpstr>
      <vt:lpstr>PowerPoint Presentation</vt:lpstr>
    </vt:vector>
  </TitlesOfParts>
  <Company>QUALITY ANALYTICS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BIODIVERSITY</dc:title>
  <dc:creator>Sudeesh</dc:creator>
  <cp:lastModifiedBy>ASUS</cp:lastModifiedBy>
  <cp:revision>111</cp:revision>
  <dcterms:created xsi:type="dcterms:W3CDTF">2013-11-24T16:54:36Z</dcterms:created>
  <dcterms:modified xsi:type="dcterms:W3CDTF">2020-09-29T07:31:40Z</dcterms:modified>
</cp:coreProperties>
</file>